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5"/>
  </p:notesMasterIdLst>
  <p:handoutMasterIdLst>
    <p:handoutMasterId r:id="rId3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954838"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2B2B2"/>
    <a:srgbClr val="001132"/>
    <a:srgbClr val="FFFFFF"/>
    <a:srgbClr val="CCFFFF"/>
    <a:srgbClr val="CCFFCC"/>
    <a:srgbClr val="3333FF"/>
    <a:srgbClr val="CCCCFF"/>
    <a:srgbClr val="D5D7FB"/>
    <a:srgbClr val="D9F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8" autoAdjust="0"/>
    <p:restoredTop sz="90995" autoAdjust="0"/>
  </p:normalViewPr>
  <p:slideViewPr>
    <p:cSldViewPr showGuides="1">
      <p:cViewPr varScale="1">
        <p:scale>
          <a:sx n="130" d="100"/>
          <a:sy n="130" d="100"/>
        </p:scale>
        <p:origin x="414" y="114"/>
      </p:cViewPr>
      <p:guideLst>
        <p:guide orient="horz" pos="2160"/>
        <p:guide pos="2880"/>
      </p:guideLst>
    </p:cSldViewPr>
  </p:slideViewPr>
  <p:outlineViewPr>
    <p:cViewPr>
      <p:scale>
        <a:sx n="33" d="100"/>
        <a:sy n="33" d="100"/>
      </p:scale>
      <p:origin x="0" y="17370"/>
    </p:cViewPr>
  </p:outlineViewPr>
  <p:notesTextViewPr>
    <p:cViewPr>
      <p:scale>
        <a:sx n="125" d="100"/>
        <a:sy n="125" d="100"/>
      </p:scale>
      <p:origin x="0" y="0"/>
    </p:cViewPr>
  </p:notesTextViewPr>
  <p:sorterViewPr>
    <p:cViewPr>
      <p:scale>
        <a:sx n="75" d="100"/>
        <a:sy n="75" d="100"/>
      </p:scale>
      <p:origin x="0" y="18576"/>
    </p:cViewPr>
  </p:sorterViewPr>
  <p:notesViewPr>
    <p:cSldViewPr showGuides="1">
      <p:cViewPr>
        <p:scale>
          <a:sx n="80" d="100"/>
          <a:sy n="80" d="100"/>
        </p:scale>
        <p:origin x="2292" y="672"/>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8427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wrap="square" lIns="93878" tIns="46939" rIns="93878" bIns="46939" numCol="1" anchor="t" anchorCtr="0" compatLnSpc="1">
            <a:prstTxWarp prst="textNoShape">
              <a:avLst/>
            </a:prstTxWarp>
          </a:bodyPr>
          <a:lstStyle>
            <a:lvl1pPr eaLnBrk="1" hangingPunct="1">
              <a:defRPr sz="1200">
                <a:latin typeface="Calibri" pitchFamily="34" charset="0"/>
                <a:cs typeface="Arial" charset="0"/>
              </a:defRPr>
            </a:lvl1pPr>
          </a:lstStyle>
          <a:p>
            <a:pPr>
              <a:defRPr/>
            </a:pPr>
            <a:endParaRPr lang="en-US"/>
          </a:p>
        </p:txBody>
      </p:sp>
      <p:sp>
        <p:nvSpPr>
          <p:cNvPr id="3" name="Date Placeholder 2"/>
          <p:cNvSpPr>
            <a:spLocks noGrp="1"/>
          </p:cNvSpPr>
          <p:nvPr>
            <p:ph type="dt" idx="1"/>
          </p:nvPr>
        </p:nvSpPr>
        <p:spPr>
          <a:xfrm>
            <a:off x="3940175" y="0"/>
            <a:ext cx="3013075" cy="465138"/>
          </a:xfrm>
          <a:prstGeom prst="rect">
            <a:avLst/>
          </a:prstGeom>
        </p:spPr>
        <p:txBody>
          <a:bodyPr vert="horz" lIns="93878" tIns="46939" rIns="93878" bIns="46939" rtlCol="0"/>
          <a:lstStyle>
            <a:lvl1pPr algn="r" eaLnBrk="1" fontAlgn="auto" hangingPunct="1">
              <a:spcBef>
                <a:spcPts val="0"/>
              </a:spcBef>
              <a:spcAft>
                <a:spcPts val="0"/>
              </a:spcAft>
              <a:defRPr sz="1200">
                <a:latin typeface="+mn-lt"/>
                <a:ea typeface="+mn-ea"/>
                <a:cs typeface="+mn-cs"/>
              </a:defRPr>
            </a:lvl1pPr>
          </a:lstStyle>
          <a:p>
            <a:pPr>
              <a:defRPr/>
            </a:pPr>
            <a:fld id="{1D6017CE-F0D5-4B14-9522-7582B1FF7642}" type="datetime1">
              <a:rPr lang="en-US" smtClean="0"/>
              <a:t>11/26/2015</a:t>
            </a:fld>
            <a:endParaRPr lang="en-US" dirty="0"/>
          </a:p>
        </p:txBody>
      </p:sp>
      <p:sp>
        <p:nvSpPr>
          <p:cNvPr id="4" name="Slide Image Placeholder 3"/>
          <p:cNvSpPr>
            <a:spLocks noGrp="1" noRot="1" noChangeAspect="1"/>
          </p:cNvSpPr>
          <p:nvPr>
            <p:ph type="sldImg" idx="2"/>
          </p:nvPr>
        </p:nvSpPr>
        <p:spPr>
          <a:xfrm>
            <a:off x="1149350" y="696913"/>
            <a:ext cx="4656138" cy="3492500"/>
          </a:xfrm>
          <a:prstGeom prst="rect">
            <a:avLst/>
          </a:prstGeom>
          <a:noFill/>
          <a:ln w="12700">
            <a:solidFill>
              <a:prstClr val="black"/>
            </a:solidFill>
          </a:ln>
        </p:spPr>
        <p:txBody>
          <a:bodyPr vert="horz" lIns="93878" tIns="46939" rIns="93878" bIns="46939" rtlCol="0" anchor="ctr"/>
          <a:lstStyle/>
          <a:p>
            <a:pPr lvl="0"/>
            <a:endParaRPr lang="en-US" noProof="0" dirty="0" smtClean="0"/>
          </a:p>
        </p:txBody>
      </p:sp>
      <p:sp>
        <p:nvSpPr>
          <p:cNvPr id="5" name="Notes Placeholder 4"/>
          <p:cNvSpPr>
            <a:spLocks noGrp="1"/>
          </p:cNvSpPr>
          <p:nvPr>
            <p:ph type="body" sz="quarter" idx="3"/>
          </p:nvPr>
        </p:nvSpPr>
        <p:spPr>
          <a:xfrm>
            <a:off x="695325" y="4422775"/>
            <a:ext cx="5564188" cy="4187825"/>
          </a:xfrm>
          <a:prstGeom prst="rect">
            <a:avLst/>
          </a:prstGeom>
        </p:spPr>
        <p:txBody>
          <a:bodyPr vert="horz" wrap="square" lIns="93878" tIns="46939" rIns="93878" bIns="46939"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Slide Number Placeholder 5"/>
          <p:cNvSpPr>
            <a:spLocks noGrp="1"/>
          </p:cNvSpPr>
          <p:nvPr>
            <p:ph type="sldNum" sz="quarter" idx="5"/>
          </p:nvPr>
        </p:nvSpPr>
        <p:spPr>
          <a:xfrm>
            <a:off x="3940175" y="8842375"/>
            <a:ext cx="30130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cs typeface="Arial" panose="020B0604020202020204" pitchFamily="34" charset="0"/>
              </a:defRPr>
            </a:lvl1pPr>
          </a:lstStyle>
          <a:p>
            <a:pPr>
              <a:defRPr/>
            </a:pPr>
            <a:fld id="{5D49DC0C-B9C0-4B05-8E4A-9A0BDB5ABDC5}" type="slidenum">
              <a:rPr lang="en-US" altLang="en-US"/>
              <a:pPr>
                <a:defRPr/>
              </a:pPr>
              <a:t>‹#›</a:t>
            </a:fld>
            <a:endParaRPr lang="en-US" altLang="en-US"/>
          </a:p>
        </p:txBody>
      </p:sp>
      <p:sp>
        <p:nvSpPr>
          <p:cNvPr id="7" name="Footer Placeholder 6"/>
          <p:cNvSpPr>
            <a:spLocks noGrp="1"/>
          </p:cNvSpPr>
          <p:nvPr>
            <p:ph type="ftr" sz="quarter" idx="4"/>
          </p:nvPr>
        </p:nvSpPr>
        <p:spPr>
          <a:xfrm>
            <a:off x="0" y="8842375"/>
            <a:ext cx="3013075" cy="465138"/>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US"/>
          </a:p>
        </p:txBody>
      </p:sp>
    </p:spTree>
    <p:extLst>
      <p:ext uri="{BB962C8B-B14F-4D97-AF65-F5344CB8AC3E}">
        <p14:creationId xmlns:p14="http://schemas.microsoft.com/office/powerpoint/2010/main" val="123739305"/>
      </p:ext>
    </p:extLst>
  </p:cSld>
  <p:clrMap bg1="lt1" tx1="dk1" bg2="lt2" tx2="dk2" accent1="accent1" accent2="accent2" accent3="accent3" accent4="accent4" accent5="accent5" accent6="accent6" hlink="hlink" folHlink="folHlink"/>
  <p:hf sldNum="0" ftr="0"/>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panose="020B0604020202020204" pitchFamily="34" charset="0"/>
            </a:endParaRPr>
          </a:p>
        </p:txBody>
      </p:sp>
      <p:sp>
        <p:nvSpPr>
          <p:cNvPr id="16282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smtClean="0"/>
          </a:p>
        </p:txBody>
      </p:sp>
      <p:sp>
        <p:nvSpPr>
          <p:cNvPr id="5" name="Date Placeholder 4"/>
          <p:cNvSpPr>
            <a:spLocks noGrp="1"/>
          </p:cNvSpPr>
          <p:nvPr>
            <p:ph type="dt" sz="quarter" idx="1"/>
          </p:nvPr>
        </p:nvSpPr>
        <p:spPr/>
        <p:txBody>
          <a:bodyPr/>
          <a:lstStyle/>
          <a:p>
            <a:pPr>
              <a:defRPr/>
            </a:pPr>
            <a:fld id="{39D188E7-BBE1-43AF-9104-8BE2BACA1BBF}" type="datetime1">
              <a:rPr lang="en-US" smtClean="0"/>
              <a:t>11/26/2015</a:t>
            </a:fld>
            <a:endParaRPr lang="en-US" dirty="0"/>
          </a:p>
        </p:txBody>
      </p:sp>
      <p:sp>
        <p:nvSpPr>
          <p:cNvPr id="16282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60E97E9-51A1-4C49-8656-A768C77244E6}" type="slidenum">
              <a:rPr lang="en-US" altLang="en-US">
                <a:latin typeface="Verdana" panose="020B0604030504040204" pitchFamily="34" charset="0"/>
              </a:rPr>
              <a:pPr algn="r" eaLnBrk="1" hangingPunct="1">
                <a:spcBef>
                  <a:spcPct val="0"/>
                </a:spcBef>
              </a:pPr>
              <a:t>1</a:t>
            </a:fld>
            <a:endParaRPr lang="en-US" altLang="en-US" dirty="0">
              <a:latin typeface="Verdana" panose="020B0604030504040204" pitchFamily="34" charset="0"/>
            </a:endParaRPr>
          </a:p>
        </p:txBody>
      </p:sp>
    </p:spTree>
    <p:extLst>
      <p:ext uri="{BB962C8B-B14F-4D97-AF65-F5344CB8AC3E}">
        <p14:creationId xmlns:p14="http://schemas.microsoft.com/office/powerpoint/2010/main" val="1535292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panose="020B0604020202020204" pitchFamily="34" charset="0"/>
            </a:endParaRPr>
          </a:p>
        </p:txBody>
      </p:sp>
      <p:sp>
        <p:nvSpPr>
          <p:cNvPr id="18125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smtClean="0"/>
          </a:p>
        </p:txBody>
      </p:sp>
      <p:sp>
        <p:nvSpPr>
          <p:cNvPr id="5" name="Date Placeholder 4"/>
          <p:cNvSpPr>
            <a:spLocks noGrp="1"/>
          </p:cNvSpPr>
          <p:nvPr>
            <p:ph type="dt" sz="quarter" idx="1"/>
          </p:nvPr>
        </p:nvSpPr>
        <p:spPr/>
        <p:txBody>
          <a:bodyPr/>
          <a:lstStyle/>
          <a:p>
            <a:pPr>
              <a:defRPr/>
            </a:pPr>
            <a:fld id="{16364D94-723B-4952-A246-32BECDAA6324}" type="datetime1">
              <a:rPr lang="en-US" smtClean="0"/>
              <a:t>11/26/2015</a:t>
            </a:fld>
            <a:endParaRPr lang="en-US" dirty="0"/>
          </a:p>
        </p:txBody>
      </p:sp>
      <p:sp>
        <p:nvSpPr>
          <p:cNvPr id="18125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50992977-A066-4677-8119-FA8F5D9831C5}" type="slidenum">
              <a:rPr lang="en-US" altLang="en-US">
                <a:latin typeface="Verdana" panose="020B0604030504040204" pitchFamily="34" charset="0"/>
              </a:rPr>
              <a:pPr algn="r" eaLnBrk="1" hangingPunct="1">
                <a:spcBef>
                  <a:spcPct val="0"/>
                </a:spcBef>
              </a:pPr>
              <a:t>10</a:t>
            </a:fld>
            <a:endParaRPr lang="en-US" altLang="en-US" dirty="0">
              <a:latin typeface="Verdana" panose="020B0604030504040204" pitchFamily="34" charset="0"/>
            </a:endParaRPr>
          </a:p>
        </p:txBody>
      </p:sp>
    </p:spTree>
    <p:extLst>
      <p:ext uri="{BB962C8B-B14F-4D97-AF65-F5344CB8AC3E}">
        <p14:creationId xmlns:p14="http://schemas.microsoft.com/office/powerpoint/2010/main" val="304551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3075" name="Notes Placeholder 2"/>
          <p:cNvSpPr>
            <a:spLocks noGrp="1"/>
          </p:cNvSpPr>
          <p:nvPr>
            <p:ph type="body" idx="1"/>
          </p:nvPr>
        </p:nvSpPr>
        <p:spPr bwMode="auto"/>
        <p:txBody>
          <a:bodyPr>
            <a:normAutofit fontScale="85000" lnSpcReduction="20000"/>
          </a:bodyPr>
          <a:lstStyle/>
          <a:p>
            <a:pPr>
              <a:buFontTx/>
              <a:buChar char="•"/>
              <a:defRPr/>
            </a:pPr>
            <a:r>
              <a:rPr lang="en-US" sz="2700" dirty="0" smtClean="0"/>
              <a:t> Name Line 2 on Main Information screen must say % (followed by space) name of surviving spouse</a:t>
            </a:r>
          </a:p>
          <a:p>
            <a:pPr>
              <a:buFont typeface="Arial" pitchFamily="34" charset="0"/>
              <a:buChar char="•"/>
              <a:defRPr/>
            </a:pPr>
            <a:endParaRPr lang="en-US" sz="2700" dirty="0" smtClean="0"/>
          </a:p>
          <a:p>
            <a:pPr>
              <a:buFont typeface="Arial" pitchFamily="34" charset="0"/>
              <a:buChar char="•"/>
              <a:defRPr/>
            </a:pPr>
            <a:r>
              <a:rPr lang="en-US" sz="2700" dirty="0" smtClean="0"/>
              <a:t> Combination</a:t>
            </a:r>
            <a:r>
              <a:rPr lang="en-US" sz="2700" baseline="0" dirty="0" smtClean="0"/>
              <a:t> of name on Name line 2 plus surviving spouse name</a:t>
            </a:r>
            <a:r>
              <a:rPr lang="en-US" sz="2700" dirty="0" smtClean="0"/>
              <a:t> cannot exceed 30 characters</a:t>
            </a:r>
          </a:p>
          <a:p>
            <a:pPr marL="274320" lvl="1">
              <a:buFont typeface="Arial" pitchFamily="34" charset="0"/>
              <a:buChar char="•"/>
              <a:defRPr/>
            </a:pPr>
            <a:r>
              <a:rPr lang="en-US" sz="2700" dirty="0" smtClean="0"/>
              <a:t> Will generate an error code when ERO tries to e-file (not a diagnostic error)</a:t>
            </a:r>
          </a:p>
          <a:p>
            <a:pPr marL="548640" lvl="2">
              <a:buFont typeface="Arial" pitchFamily="34" charset="0"/>
              <a:buChar char="•"/>
              <a:defRPr/>
            </a:pPr>
            <a:r>
              <a:rPr lang="en-US" sz="2700" dirty="0" smtClean="0"/>
              <a:t> If names &gt; 30 characters, can truncate names as shown on</a:t>
            </a:r>
            <a:r>
              <a:rPr lang="en-US" sz="2700" baseline="0" dirty="0" smtClean="0"/>
              <a:t> Pub 4012 Page C-17 or </a:t>
            </a:r>
            <a:r>
              <a:rPr lang="en-US" sz="2700" dirty="0" smtClean="0"/>
              <a:t>paper file Federal return.  NJ return can still be e-filed</a:t>
            </a:r>
          </a:p>
          <a:p>
            <a:pPr>
              <a:defRPr/>
            </a:pPr>
            <a:endParaRPr lang="en-US" dirty="0" smtClean="0"/>
          </a:p>
        </p:txBody>
      </p:sp>
      <p:sp>
        <p:nvSpPr>
          <p:cNvPr id="18330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smtClean="0"/>
          </a:p>
        </p:txBody>
      </p:sp>
      <p:sp>
        <p:nvSpPr>
          <p:cNvPr id="15770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BBA998F-BD94-4953-A041-A2CDFDA466CC}" type="datetime1">
              <a:rPr lang="en-US" smtClean="0">
                <a:ea typeface="MS PGothic" pitchFamily="34" charset="-128"/>
              </a:rPr>
              <a:t>11/26/2015</a:t>
            </a:fld>
            <a:endParaRPr lang="en-US" dirty="0" smtClean="0">
              <a:ea typeface="MS PGothic" pitchFamily="34" charset="-128"/>
            </a:endParaRPr>
          </a:p>
        </p:txBody>
      </p:sp>
      <p:sp>
        <p:nvSpPr>
          <p:cNvPr id="18330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00C32D9C-8EE3-4A48-A28E-A03DE7760569}" type="slidenum">
              <a:rPr lang="en-US" altLang="en-US">
                <a:latin typeface="Verdana" panose="020B0604030504040204" pitchFamily="34" charset="0"/>
              </a:rPr>
              <a:pPr algn="r" eaLnBrk="1" hangingPunct="1">
                <a:spcBef>
                  <a:spcPct val="0"/>
                </a:spcBef>
              </a:pPr>
              <a:t>11</a:t>
            </a:fld>
            <a:endParaRPr lang="en-US" altLang="en-US" dirty="0">
              <a:latin typeface="Verdana" panose="020B0604030504040204" pitchFamily="34" charset="0"/>
            </a:endParaRPr>
          </a:p>
        </p:txBody>
      </p:sp>
    </p:spTree>
    <p:extLst>
      <p:ext uri="{BB962C8B-B14F-4D97-AF65-F5344CB8AC3E}">
        <p14:creationId xmlns:p14="http://schemas.microsoft.com/office/powerpoint/2010/main" val="2031957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z="2700" dirty="0" smtClean="0">
                <a:cs typeface="Arial" panose="020B0604020202020204" pitchFamily="34" charset="0"/>
              </a:rPr>
              <a:t> Enter date of death under Taxpayer Information section of Main Information screen</a:t>
            </a:r>
          </a:p>
          <a:p>
            <a:endParaRPr lang="en-US" altLang="en-US" sz="2700" dirty="0" smtClean="0">
              <a:cs typeface="Arial" panose="020B0604020202020204" pitchFamily="34" charset="0"/>
            </a:endParaRPr>
          </a:p>
          <a:p>
            <a:pPr>
              <a:buFontTx/>
              <a:buChar char="•"/>
            </a:pPr>
            <a:r>
              <a:rPr lang="en-US" altLang="en-US" sz="2700" dirty="0" smtClean="0">
                <a:cs typeface="Arial" panose="020B0604020202020204" pitchFamily="34" charset="0"/>
              </a:rPr>
              <a:t> TW will automatically</a:t>
            </a:r>
            <a:r>
              <a:rPr lang="en-US" altLang="en-US" sz="2700" baseline="0" dirty="0" smtClean="0">
                <a:cs typeface="Arial" panose="020B0604020202020204" pitchFamily="34" charset="0"/>
              </a:rPr>
              <a:t> </a:t>
            </a:r>
            <a:r>
              <a:rPr lang="en-US" altLang="en-US" sz="2700" dirty="0" smtClean="0">
                <a:cs typeface="Arial" panose="020B0604020202020204" pitchFamily="34" charset="0"/>
              </a:rPr>
              <a:t>check box that indicates who is filing return on behalf of deceased spouse</a:t>
            </a:r>
          </a:p>
          <a:p>
            <a:endParaRPr lang="en-US" altLang="en-US" sz="2700" dirty="0" smtClean="0">
              <a:cs typeface="Arial" panose="020B0604020202020204" pitchFamily="34" charset="0"/>
            </a:endParaRPr>
          </a:p>
        </p:txBody>
      </p:sp>
      <p:sp>
        <p:nvSpPr>
          <p:cNvPr id="18534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smtClean="0"/>
          </a:p>
        </p:txBody>
      </p:sp>
      <p:sp>
        <p:nvSpPr>
          <p:cNvPr id="15770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E89C1BB-1837-40E2-B70E-74003F46259B}" type="datetime1">
              <a:rPr lang="en-US" smtClean="0">
                <a:ea typeface="MS PGothic" pitchFamily="34" charset="-128"/>
              </a:rPr>
              <a:t>11/26/2015</a:t>
            </a:fld>
            <a:endParaRPr lang="en-US" dirty="0" smtClean="0">
              <a:ea typeface="MS PGothic" pitchFamily="34" charset="-128"/>
            </a:endParaRPr>
          </a:p>
        </p:txBody>
      </p:sp>
      <p:sp>
        <p:nvSpPr>
          <p:cNvPr id="18535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8019281-AF11-4845-AAEC-EBD8C31A905C}" type="slidenum">
              <a:rPr lang="en-US" altLang="en-US">
                <a:latin typeface="Verdana" panose="020B0604030504040204" pitchFamily="34" charset="0"/>
              </a:rPr>
              <a:pPr algn="r" eaLnBrk="1" hangingPunct="1">
                <a:spcBef>
                  <a:spcPct val="0"/>
                </a:spcBef>
              </a:pPr>
              <a:t>12</a:t>
            </a:fld>
            <a:endParaRPr lang="en-US" altLang="en-US" dirty="0">
              <a:latin typeface="Verdana" panose="020B0604030504040204" pitchFamily="34" charset="0"/>
            </a:endParaRPr>
          </a:p>
        </p:txBody>
      </p:sp>
    </p:spTree>
    <p:extLst>
      <p:ext uri="{BB962C8B-B14F-4D97-AF65-F5344CB8AC3E}">
        <p14:creationId xmlns:p14="http://schemas.microsoft.com/office/powerpoint/2010/main" val="3657625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z="2700" dirty="0" smtClean="0">
                <a:cs typeface="Arial" panose="020B0604020202020204" pitchFamily="34" charset="0"/>
              </a:rPr>
              <a:t> TW will populate “Deceased,” name, date of death on top of printed 1040 page 1</a:t>
            </a:r>
          </a:p>
          <a:p>
            <a:pPr marL="273050" lvl="1">
              <a:buFontTx/>
              <a:buChar char="•"/>
            </a:pPr>
            <a:r>
              <a:rPr lang="en-US" altLang="en-US" sz="2500" dirty="0" smtClean="0">
                <a:cs typeface="Arial" panose="020B0604020202020204" pitchFamily="34" charset="0"/>
              </a:rPr>
              <a:t> Will not appear on TW 1040 screen </a:t>
            </a:r>
            <a:endParaRPr lang="en-US" altLang="en-US" dirty="0" smtClean="0">
              <a:cs typeface="Arial" panose="020B0604020202020204" pitchFamily="34" charset="0"/>
            </a:endParaRPr>
          </a:p>
        </p:txBody>
      </p:sp>
      <p:sp>
        <p:nvSpPr>
          <p:cNvPr id="18739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smtClean="0"/>
          </a:p>
        </p:txBody>
      </p:sp>
      <p:sp>
        <p:nvSpPr>
          <p:cNvPr id="15770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62B0034-FA8D-42FC-990B-D62350ED9DEA}" type="datetime1">
              <a:rPr lang="en-US" smtClean="0">
                <a:ea typeface="MS PGothic" pitchFamily="34" charset="-128"/>
              </a:rPr>
              <a:t>11/26/2015</a:t>
            </a:fld>
            <a:endParaRPr lang="en-US" dirty="0" smtClean="0">
              <a:ea typeface="MS PGothic" pitchFamily="34" charset="-128"/>
            </a:endParaRPr>
          </a:p>
        </p:txBody>
      </p:sp>
      <p:sp>
        <p:nvSpPr>
          <p:cNvPr id="18739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411EF48A-FE9F-4A95-81D1-AA38BF4B33A5}" type="slidenum">
              <a:rPr lang="en-US" altLang="en-US">
                <a:latin typeface="Verdana" panose="020B0604030504040204" pitchFamily="34" charset="0"/>
              </a:rPr>
              <a:pPr algn="r" eaLnBrk="1" hangingPunct="1">
                <a:spcBef>
                  <a:spcPct val="0"/>
                </a:spcBef>
              </a:pPr>
              <a:t>13</a:t>
            </a:fld>
            <a:endParaRPr lang="en-US" altLang="en-US" dirty="0">
              <a:latin typeface="Verdana" panose="020B0604030504040204" pitchFamily="34" charset="0"/>
            </a:endParaRPr>
          </a:p>
        </p:txBody>
      </p:sp>
    </p:spTree>
    <p:extLst>
      <p:ext uri="{BB962C8B-B14F-4D97-AF65-F5344CB8AC3E}">
        <p14:creationId xmlns:p14="http://schemas.microsoft.com/office/powerpoint/2010/main" val="2945670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smtClean="0"/>
          </a:p>
        </p:txBody>
      </p:sp>
      <p:sp>
        <p:nvSpPr>
          <p:cNvPr id="6" name="Date Placeholder 2"/>
          <p:cNvSpPr>
            <a:spLocks noGrp="1"/>
          </p:cNvSpPr>
          <p:nvPr>
            <p:ph type="dt" sz="quarter" idx="1"/>
          </p:nvPr>
        </p:nvSpPr>
        <p:spPr/>
        <p:txBody>
          <a:bodyPr/>
          <a:lstStyle/>
          <a:p>
            <a:pPr>
              <a:defRPr/>
            </a:pPr>
            <a:fld id="{480829DF-3C3D-41CD-996B-5A6F6D495112}" type="datetime1">
              <a:rPr lang="en-US" smtClean="0"/>
              <a:t>11/26/2015</a:t>
            </a:fld>
            <a:endParaRPr lang="en-US" dirty="0"/>
          </a:p>
        </p:txBody>
      </p:sp>
      <p:sp>
        <p:nvSpPr>
          <p:cNvPr id="189444"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DD0EB1C-6036-4664-8390-30F6C12E388A}" type="slidenum">
              <a:rPr lang="en-US" altLang="en-US"/>
              <a:pPr algn="r" eaLnBrk="1" hangingPunct="1">
                <a:spcBef>
                  <a:spcPct val="0"/>
                </a:spcBef>
              </a:pPr>
              <a:t>14</a:t>
            </a:fld>
            <a:endParaRPr lang="en-US" altLang="en-US" dirty="0"/>
          </a:p>
        </p:txBody>
      </p:sp>
      <p:sp>
        <p:nvSpPr>
          <p:cNvPr id="189445"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6" name="Rectangle 3"/>
          <p:cNvSpPr>
            <a:spLocks noGrp="1" noChangeArrowheads="1"/>
          </p:cNvSpPr>
          <p:nvPr>
            <p:ph type="body" idx="1"/>
          </p:nvPr>
        </p:nvSpPr>
        <p:spPr bwMode="auto">
          <a:xfrm>
            <a:off x="927100" y="4422775"/>
            <a:ext cx="5100638"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cs typeface="Arial" panose="020B0604020202020204" pitchFamily="34" charset="0"/>
            </a:endParaRPr>
          </a:p>
        </p:txBody>
      </p:sp>
    </p:spTree>
    <p:extLst>
      <p:ext uri="{BB962C8B-B14F-4D97-AF65-F5344CB8AC3E}">
        <p14:creationId xmlns:p14="http://schemas.microsoft.com/office/powerpoint/2010/main" val="2745497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smtClean="0"/>
          </a:p>
        </p:txBody>
      </p:sp>
      <p:sp>
        <p:nvSpPr>
          <p:cNvPr id="6" name="Date Placeholder 2"/>
          <p:cNvSpPr>
            <a:spLocks noGrp="1"/>
          </p:cNvSpPr>
          <p:nvPr>
            <p:ph type="dt" sz="quarter" idx="1"/>
          </p:nvPr>
        </p:nvSpPr>
        <p:spPr/>
        <p:txBody>
          <a:bodyPr/>
          <a:lstStyle/>
          <a:p>
            <a:pPr>
              <a:defRPr/>
            </a:pPr>
            <a:fld id="{AAE674F7-30CA-4EF9-82ED-E799CA48E5D5}" type="datetime1">
              <a:rPr lang="en-US" smtClean="0"/>
              <a:t>11/26/2015</a:t>
            </a:fld>
            <a:endParaRPr lang="en-US" dirty="0"/>
          </a:p>
        </p:txBody>
      </p:sp>
      <p:sp>
        <p:nvSpPr>
          <p:cNvPr id="191492"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4D8C2A01-1D24-4094-AAE0-220867D7300F}" type="slidenum">
              <a:rPr lang="en-US" altLang="en-US"/>
              <a:pPr algn="r" eaLnBrk="1" hangingPunct="1">
                <a:spcBef>
                  <a:spcPct val="0"/>
                </a:spcBef>
              </a:pPr>
              <a:t>15</a:t>
            </a:fld>
            <a:endParaRPr lang="en-US" altLang="en-US" dirty="0"/>
          </a:p>
        </p:txBody>
      </p:sp>
      <p:sp>
        <p:nvSpPr>
          <p:cNvPr id="191493"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4" name="Rectangle 3"/>
          <p:cNvSpPr>
            <a:spLocks noGrp="1" noChangeArrowheads="1"/>
          </p:cNvSpPr>
          <p:nvPr>
            <p:ph type="body" idx="1"/>
          </p:nvPr>
        </p:nvSpPr>
        <p:spPr bwMode="auto">
          <a:xfrm>
            <a:off x="927100" y="4422775"/>
            <a:ext cx="5100638"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cs typeface="Arial" panose="020B0604020202020204" pitchFamily="34" charset="0"/>
            </a:endParaRPr>
          </a:p>
        </p:txBody>
      </p:sp>
    </p:spTree>
    <p:extLst>
      <p:ext uri="{BB962C8B-B14F-4D97-AF65-F5344CB8AC3E}">
        <p14:creationId xmlns:p14="http://schemas.microsoft.com/office/powerpoint/2010/main" val="4177886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B19D8524-7684-49C9-9906-302C9681DE83}" type="datetime1">
              <a:rPr lang="en-US" smtClean="0"/>
              <a:t>11/26/2015</a:t>
            </a:fld>
            <a:endParaRPr lang="en-US" dirty="0"/>
          </a:p>
        </p:txBody>
      </p:sp>
    </p:spTree>
    <p:extLst>
      <p:ext uri="{BB962C8B-B14F-4D97-AF65-F5344CB8AC3E}">
        <p14:creationId xmlns:p14="http://schemas.microsoft.com/office/powerpoint/2010/main" val="2025115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Check box to show disabled and/or blind</a:t>
            </a:r>
          </a:p>
          <a:p>
            <a:pPr>
              <a:buFontTx/>
              <a:buNone/>
            </a:pPr>
            <a:endParaRPr lang="en-US" altLang="en-US" dirty="0" smtClean="0">
              <a:cs typeface="Arial" panose="020B0604020202020204" pitchFamily="34" charset="0"/>
            </a:endParaRPr>
          </a:p>
        </p:txBody>
      </p:sp>
      <p:sp>
        <p:nvSpPr>
          <p:cNvPr id="19558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smtClean="0"/>
          </a:p>
        </p:txBody>
      </p:sp>
      <p:sp>
        <p:nvSpPr>
          <p:cNvPr id="5" name="Date Placeholder 4"/>
          <p:cNvSpPr>
            <a:spLocks noGrp="1"/>
          </p:cNvSpPr>
          <p:nvPr>
            <p:ph type="dt" sz="quarter" idx="1"/>
          </p:nvPr>
        </p:nvSpPr>
        <p:spPr/>
        <p:txBody>
          <a:bodyPr/>
          <a:lstStyle/>
          <a:p>
            <a:pPr>
              <a:defRPr/>
            </a:pPr>
            <a:fld id="{EE7BD92C-E4E2-4550-AB0C-042029487377}" type="datetime1">
              <a:rPr lang="en-US" smtClean="0"/>
              <a:t>11/26/2015</a:t>
            </a:fld>
            <a:endParaRPr lang="en-US" dirty="0"/>
          </a:p>
        </p:txBody>
      </p:sp>
      <p:sp>
        <p:nvSpPr>
          <p:cNvPr id="19559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0FFD9725-4D9D-4E17-A23B-CC7A9090F471}" type="slidenum">
              <a:rPr lang="en-US" altLang="en-US">
                <a:latin typeface="Verdana" panose="020B0604030504040204" pitchFamily="34" charset="0"/>
              </a:rPr>
              <a:pPr algn="r" eaLnBrk="1" hangingPunct="1">
                <a:spcBef>
                  <a:spcPct val="0"/>
                </a:spcBef>
              </a:pPr>
              <a:t>17</a:t>
            </a:fld>
            <a:endParaRPr lang="en-US" altLang="en-US" dirty="0">
              <a:latin typeface="Verdana" panose="020B0604030504040204" pitchFamily="34" charset="0"/>
            </a:endParaRPr>
          </a:p>
        </p:txBody>
      </p:sp>
    </p:spTree>
    <p:extLst>
      <p:ext uri="{BB962C8B-B14F-4D97-AF65-F5344CB8AC3E}">
        <p14:creationId xmlns:p14="http://schemas.microsoft.com/office/powerpoint/2010/main" val="1616198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CD6B0975-6D4C-468D-B3B3-EB6A1F5ADC2D}" type="datetime1">
              <a:rPr lang="en-US" smtClean="0"/>
              <a:t>11/26/2015</a:t>
            </a:fld>
            <a:endParaRPr lang="en-US" dirty="0"/>
          </a:p>
        </p:txBody>
      </p:sp>
    </p:spTree>
    <p:extLst>
      <p:ext uri="{BB962C8B-B14F-4D97-AF65-F5344CB8AC3E}">
        <p14:creationId xmlns:p14="http://schemas.microsoft.com/office/powerpoint/2010/main" val="4242264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Answer question on Presidential Election Campaign based on question 1 in Part VII of Page 3 of Intake/Interview Sheet.  Taxpayer &amp; spouse can choose to donate individually </a:t>
            </a:r>
          </a:p>
          <a:p>
            <a:pPr>
              <a:buFontTx/>
              <a:buNone/>
            </a:pPr>
            <a:endParaRPr lang="en-US" altLang="en-US" dirty="0" smtClean="0">
              <a:cs typeface="Arial" panose="020B0604020202020204" pitchFamily="34" charset="0"/>
            </a:endParaRPr>
          </a:p>
        </p:txBody>
      </p:sp>
      <p:sp>
        <p:nvSpPr>
          <p:cNvPr id="19558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smtClean="0"/>
          </a:p>
        </p:txBody>
      </p:sp>
      <p:sp>
        <p:nvSpPr>
          <p:cNvPr id="5" name="Date Placeholder 4"/>
          <p:cNvSpPr>
            <a:spLocks noGrp="1"/>
          </p:cNvSpPr>
          <p:nvPr>
            <p:ph type="dt" sz="quarter" idx="1"/>
          </p:nvPr>
        </p:nvSpPr>
        <p:spPr/>
        <p:txBody>
          <a:bodyPr/>
          <a:lstStyle/>
          <a:p>
            <a:pPr>
              <a:defRPr/>
            </a:pPr>
            <a:fld id="{720B391A-D8FF-406C-855F-1BEA2DE37AB3}" type="datetime1">
              <a:rPr lang="en-US" smtClean="0"/>
              <a:t>11/26/2015</a:t>
            </a:fld>
            <a:endParaRPr lang="en-US" dirty="0"/>
          </a:p>
        </p:txBody>
      </p:sp>
      <p:sp>
        <p:nvSpPr>
          <p:cNvPr id="19559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0FFD9725-4D9D-4E17-A23B-CC7A9090F471}" type="slidenum">
              <a:rPr lang="en-US" altLang="en-US">
                <a:latin typeface="Verdana" panose="020B0604030504040204" pitchFamily="34" charset="0"/>
              </a:rPr>
              <a:pPr algn="r" eaLnBrk="1" hangingPunct="1">
                <a:spcBef>
                  <a:spcPct val="0"/>
                </a:spcBef>
              </a:pPr>
              <a:t>19</a:t>
            </a:fld>
            <a:endParaRPr lang="en-US" altLang="en-US" dirty="0">
              <a:latin typeface="Verdana" panose="020B0604030504040204" pitchFamily="34" charset="0"/>
            </a:endParaRPr>
          </a:p>
        </p:txBody>
      </p:sp>
    </p:spTree>
    <p:extLst>
      <p:ext uri="{BB962C8B-B14F-4D97-AF65-F5344CB8AC3E}">
        <p14:creationId xmlns:p14="http://schemas.microsoft.com/office/powerpoint/2010/main" val="115265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D4929F33-340B-4A1D-A57F-714A04569B0B}" type="datetime1">
              <a:rPr lang="en-US" smtClean="0"/>
              <a:t>11/26/2015</a:t>
            </a:fld>
            <a:endParaRPr lang="en-US" dirty="0"/>
          </a:p>
        </p:txBody>
      </p:sp>
    </p:spTree>
    <p:extLst>
      <p:ext uri="{BB962C8B-B14F-4D97-AF65-F5344CB8AC3E}">
        <p14:creationId xmlns:p14="http://schemas.microsoft.com/office/powerpoint/2010/main" val="1038899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20</a:t>
            </a:fld>
            <a:endParaRPr lang="en-US" altLang="en-US"/>
          </a:p>
        </p:txBody>
      </p:sp>
    </p:spTree>
    <p:extLst>
      <p:ext uri="{BB962C8B-B14F-4D97-AF65-F5344CB8AC3E}">
        <p14:creationId xmlns:p14="http://schemas.microsoft.com/office/powerpoint/2010/main" val="3909244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AD74E4ED-366D-4C04-BF2D-8B3B954985D4}" type="datetime1">
              <a:rPr lang="en-US" smtClean="0"/>
              <a:t>11/26/2015</a:t>
            </a:fld>
            <a:endParaRPr lang="en-US" dirty="0"/>
          </a:p>
        </p:txBody>
      </p:sp>
    </p:spTree>
    <p:extLst>
      <p:ext uri="{BB962C8B-B14F-4D97-AF65-F5344CB8AC3E}">
        <p14:creationId xmlns:p14="http://schemas.microsoft.com/office/powerpoint/2010/main" val="4219042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Months in home field</a:t>
            </a:r>
          </a:p>
          <a:p>
            <a:pPr marL="274320" lvl="1">
              <a:buFont typeface="Arial" pitchFamily="34" charset="0"/>
              <a:buChar char="•"/>
            </a:pPr>
            <a:r>
              <a:rPr lang="en-US" dirty="0" smtClean="0"/>
              <a:t> Enter “MX” if dependent</a:t>
            </a:r>
            <a:r>
              <a:rPr lang="en-US" baseline="0" dirty="0" smtClean="0"/>
              <a:t> lives in Mexico</a:t>
            </a:r>
          </a:p>
          <a:p>
            <a:pPr marL="274320" lvl="1">
              <a:buFont typeface="Arial" pitchFamily="34" charset="0"/>
              <a:buChar char="•"/>
            </a:pPr>
            <a:r>
              <a:rPr lang="en-US" baseline="0" dirty="0" smtClean="0"/>
              <a:t> Enter “CN” if dependent lives in Canada</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122AA45E-18BB-4E2D-A74E-5F680639EEE6}" type="datetime1">
              <a:rPr lang="en-US" smtClean="0"/>
              <a:t>11/26/2015</a:t>
            </a:fld>
            <a:endParaRPr lang="en-US" dirty="0"/>
          </a:p>
        </p:txBody>
      </p:sp>
    </p:spTree>
    <p:extLst>
      <p:ext uri="{BB962C8B-B14F-4D97-AF65-F5344CB8AC3E}">
        <p14:creationId xmlns:p14="http://schemas.microsoft.com/office/powerpoint/2010/main" val="2820792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7347" name="Notes Placeholder 2"/>
          <p:cNvSpPr>
            <a:spLocks noGrp="1"/>
          </p:cNvSpPr>
          <p:nvPr>
            <p:ph type="body" idx="1"/>
          </p:nvPr>
        </p:nvSpPr>
        <p:spPr bwMode="auto">
          <a:extLst/>
        </p:spPr>
        <p:txBody>
          <a:bodyPr>
            <a:normAutofit lnSpcReduction="10000"/>
          </a:bodyPr>
          <a:lstStyle/>
          <a:p>
            <a:pPr>
              <a:buFontTx/>
              <a:buChar char="•"/>
              <a:defRPr/>
            </a:pPr>
            <a:r>
              <a:rPr lang="en-US" dirty="0" smtClean="0"/>
              <a:t> TaxWise populates Exemptions boxes based on what was entered at top of Main Info screen</a:t>
            </a:r>
          </a:p>
          <a:p>
            <a:pPr>
              <a:defRPr/>
            </a:pPr>
            <a:endParaRPr lang="en-US" dirty="0" smtClean="0"/>
          </a:p>
          <a:p>
            <a:pPr>
              <a:buFontTx/>
              <a:buChar char="•"/>
              <a:defRPr/>
            </a:pPr>
            <a:r>
              <a:rPr lang="en-US" dirty="0" smtClean="0"/>
              <a:t> There is only space for 4 dependents on Main Info screen. Must enter rest of dependent info on Additional Dependents screen (see next slide)</a:t>
            </a:r>
          </a:p>
          <a:p>
            <a:pPr>
              <a:buFontTx/>
              <a:buChar char="•"/>
              <a:defRPr/>
            </a:pPr>
            <a:endParaRPr lang="en-US" dirty="0" smtClean="0"/>
          </a:p>
          <a:p>
            <a:pPr>
              <a:buFontTx/>
              <a:buChar char="•"/>
              <a:defRPr/>
            </a:pPr>
            <a:r>
              <a:rPr lang="en-US" dirty="0" smtClean="0"/>
              <a:t> Drop down menus for Relationship to You, Months in Home, and Code boxes</a:t>
            </a:r>
          </a:p>
          <a:p>
            <a:pPr>
              <a:buFontTx/>
              <a:buChar char="•"/>
              <a:defRPr/>
            </a:pPr>
            <a:endParaRPr lang="en-US" dirty="0" smtClean="0"/>
          </a:p>
          <a:p>
            <a:pPr>
              <a:buFontTx/>
              <a:buChar char="•"/>
              <a:defRPr/>
            </a:pPr>
            <a:r>
              <a:rPr lang="en-US" dirty="0" smtClean="0"/>
              <a:t> Code box used to indicate dependency status</a:t>
            </a:r>
          </a:p>
          <a:p>
            <a:pPr>
              <a:buFontTx/>
              <a:buChar char="•"/>
              <a:defRPr/>
            </a:pPr>
            <a:endParaRPr lang="en-US" dirty="0" smtClean="0"/>
          </a:p>
          <a:p>
            <a:pPr>
              <a:buFontTx/>
              <a:buChar char="•"/>
              <a:defRPr/>
            </a:pPr>
            <a:r>
              <a:rPr lang="en-US" dirty="0" smtClean="0"/>
              <a:t> Months in Home box used to indicate how long person lived with taxpayer during tax year</a:t>
            </a:r>
          </a:p>
          <a:p>
            <a:pPr>
              <a:buFontTx/>
              <a:buChar char="•"/>
              <a:defRPr/>
            </a:pPr>
            <a:endParaRPr lang="en-US" dirty="0" smtClean="0"/>
          </a:p>
          <a:p>
            <a:pPr>
              <a:buFontTx/>
              <a:buChar char="•"/>
              <a:defRPr/>
            </a:pPr>
            <a:r>
              <a:rPr lang="en-US" dirty="0" smtClean="0"/>
              <a:t> Check DC box if you incurred dependent care expenses during year</a:t>
            </a:r>
          </a:p>
          <a:p>
            <a:pPr>
              <a:buFontTx/>
              <a:buChar char="•"/>
              <a:defRPr/>
            </a:pPr>
            <a:endParaRPr lang="en-US" dirty="0" smtClean="0"/>
          </a:p>
          <a:p>
            <a:pPr>
              <a:buFontTx/>
              <a:buChar char="•"/>
              <a:defRPr/>
            </a:pPr>
            <a:r>
              <a:rPr lang="en-US" dirty="0" smtClean="0"/>
              <a:t> Check Earned Income Credit (EIC) box for every dependent.  TW will determine if person is eligible based on answers to questions later</a:t>
            </a:r>
          </a:p>
          <a:p>
            <a:pPr>
              <a:buFontTx/>
              <a:buChar char="•"/>
              <a:defRPr/>
            </a:pPr>
            <a:endParaRPr lang="en-US" dirty="0" smtClean="0"/>
          </a:p>
          <a:p>
            <a:pPr>
              <a:buFontTx/>
              <a:buChar char="•"/>
              <a:defRPr/>
            </a:pPr>
            <a:r>
              <a:rPr lang="en-US" dirty="0" smtClean="0"/>
              <a:t> TaxWise automatically determines if child is eligible for Child Tax Credit (CTC) and checks CTC box as appropriate.  Counselor does nothing</a:t>
            </a:r>
          </a:p>
          <a:p>
            <a:pPr>
              <a:defRPr/>
            </a:pPr>
            <a:endParaRPr lang="en-US" dirty="0" smtClean="0"/>
          </a:p>
        </p:txBody>
      </p:sp>
      <p:sp>
        <p:nvSpPr>
          <p:cNvPr id="19763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4DD528A5-B4DA-4F0D-8544-B13E617D99CF}" type="datetime1">
              <a:rPr lang="en-US" smtClean="0"/>
              <a:t>11/26/2015</a:t>
            </a:fld>
            <a:endParaRPr lang="en-US" dirty="0"/>
          </a:p>
        </p:txBody>
      </p:sp>
      <p:sp>
        <p:nvSpPr>
          <p:cNvPr id="19763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BD339CDC-10EB-424E-988F-B7BA745A633F}" type="slidenum">
              <a:rPr lang="en-US" altLang="en-US">
                <a:latin typeface="Verdana" panose="020B0604030504040204" pitchFamily="34" charset="0"/>
              </a:rPr>
              <a:pPr algn="r" eaLnBrk="1" hangingPunct="1">
                <a:spcBef>
                  <a:spcPct val="0"/>
                </a:spcBef>
              </a:pPr>
              <a:t>23</a:t>
            </a:fld>
            <a:endParaRPr lang="en-US" altLang="en-US">
              <a:latin typeface="Verdana" panose="020B0604030504040204" pitchFamily="34" charset="0"/>
            </a:endParaRPr>
          </a:p>
        </p:txBody>
      </p:sp>
    </p:spTree>
    <p:extLst>
      <p:ext uri="{BB962C8B-B14F-4D97-AF65-F5344CB8AC3E}">
        <p14:creationId xmlns:p14="http://schemas.microsoft.com/office/powerpoint/2010/main" val="3874694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8979" name="Notes Placeholder 2"/>
          <p:cNvSpPr>
            <a:spLocks noGrp="1"/>
          </p:cNvSpPr>
          <p:nvPr>
            <p:ph type="body" idx="1"/>
          </p:nvPr>
        </p:nvSpPr>
        <p:spPr bwMode="auto"/>
        <p:txBody>
          <a:bodyPr/>
          <a:lstStyle/>
          <a:p>
            <a:pPr>
              <a:buFont typeface="Arial" pitchFamily="34" charset="0"/>
              <a:buNone/>
              <a:defRPr/>
            </a:pPr>
            <a:r>
              <a:rPr lang="en-US" dirty="0" smtClean="0"/>
              <a:t>If taxpayer has more than 4 dependents:</a:t>
            </a:r>
          </a:p>
          <a:p>
            <a:pPr>
              <a:buFont typeface="Arial" pitchFamily="34" charset="0"/>
              <a:buChar char="•"/>
              <a:defRPr/>
            </a:pPr>
            <a:r>
              <a:rPr lang="en-US" dirty="0" smtClean="0"/>
              <a:t> Enter first 4 dependents on Main Info screen, starting with the youngest</a:t>
            </a:r>
          </a:p>
          <a:p>
            <a:pPr marL="274320" lvl="1">
              <a:buFont typeface="Arial" pitchFamily="34" charset="0"/>
              <a:buChar char="•"/>
              <a:defRPr/>
            </a:pPr>
            <a:r>
              <a:rPr lang="en-US" dirty="0" smtClean="0"/>
              <a:t> Nondependents &amp; children who are qualifying children for EIC must be entered on Main Info screen in order to process correctly</a:t>
            </a:r>
          </a:p>
          <a:p>
            <a:pPr>
              <a:buFont typeface="Arial" pitchFamily="34" charset="0"/>
              <a:buChar char="•"/>
              <a:defRPr/>
            </a:pPr>
            <a:r>
              <a:rPr lang="en-US" dirty="0" smtClean="0"/>
              <a:t> Go to 1040 Page 1 (not Main Info screen) &amp; link from any field in dependents section to Addl. Deps – Form 1040 Line 6C screen</a:t>
            </a:r>
          </a:p>
          <a:p>
            <a:pPr marL="274320" lvl="1">
              <a:buFont typeface="Arial" pitchFamily="34" charset="0"/>
              <a:buChar char="•"/>
              <a:defRPr/>
            </a:pPr>
            <a:r>
              <a:rPr lang="en-US" dirty="0" smtClean="0"/>
              <a:t> TW transfers info for first 4 dependents from Main Info screen</a:t>
            </a:r>
          </a:p>
          <a:p>
            <a:pPr marL="0" lvl="1">
              <a:buFont typeface="Arial" pitchFamily="34" charset="0"/>
              <a:buChar char="•"/>
              <a:defRPr/>
            </a:pPr>
            <a:r>
              <a:rPr lang="en-US" dirty="0" smtClean="0"/>
              <a:t> List info for remaining dependents</a:t>
            </a:r>
          </a:p>
          <a:p>
            <a:pPr marL="0" lvl="1">
              <a:buFont typeface="Arial" pitchFamily="34" charset="0"/>
              <a:buChar char="•"/>
              <a:defRPr/>
            </a:pPr>
            <a:r>
              <a:rPr lang="en-US" dirty="0" smtClean="0"/>
              <a:t> IMPORTANT:  Once Additional Dependents form is created, changes to dependent info on Main Info screen do not flow through to Additional Dependents form</a:t>
            </a:r>
          </a:p>
          <a:p>
            <a:pPr marL="274320" lvl="2">
              <a:buFont typeface="Arial" pitchFamily="34" charset="0"/>
              <a:buChar char="•"/>
              <a:defRPr/>
            </a:pPr>
            <a:r>
              <a:rPr lang="en-US" dirty="0" smtClean="0"/>
              <a:t> Make same change twice – once on Main Info screen &amp; once on Additional Dependents screen</a:t>
            </a:r>
          </a:p>
          <a:p>
            <a:pPr marL="274320" lvl="2">
              <a:buFont typeface="Arial" pitchFamily="34" charset="0"/>
              <a:buChar char="•"/>
              <a:defRPr/>
            </a:pPr>
            <a:r>
              <a:rPr lang="en-US" dirty="0" smtClean="0"/>
              <a:t> If dependent line is not complete on Main Info screen (e.g. – a field is not completed), that dependent will not transfer to Additional Dependents screen  </a:t>
            </a:r>
          </a:p>
          <a:p>
            <a:pPr marL="274320" lvl="1">
              <a:buFont typeface="Arial" pitchFamily="34" charset="0"/>
              <a:buNone/>
              <a:defRPr/>
            </a:pPr>
            <a:endParaRPr lang="en-US" dirty="0" smtClean="0"/>
          </a:p>
          <a:p>
            <a:pPr>
              <a:buFont typeface="Arial" pitchFamily="34" charset="0"/>
              <a:buChar char="•"/>
              <a:defRPr/>
            </a:pPr>
            <a:endParaRPr lang="en-US" dirty="0" smtClean="0"/>
          </a:p>
        </p:txBody>
      </p:sp>
      <p:sp>
        <p:nvSpPr>
          <p:cNvPr id="19968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D8FA57EB-4AED-4EFD-92C8-6574772E2A18}" type="datetime1">
              <a:rPr lang="en-US" smtClean="0"/>
              <a:t>11/26/2015</a:t>
            </a:fld>
            <a:endParaRPr lang="en-US" dirty="0"/>
          </a:p>
        </p:txBody>
      </p:sp>
      <p:sp>
        <p:nvSpPr>
          <p:cNvPr id="19968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C1674BFA-879E-4C2E-A31A-C6A29509DD6C}" type="slidenum">
              <a:rPr lang="en-US" altLang="en-US">
                <a:latin typeface="Verdana" panose="020B0604030504040204" pitchFamily="34" charset="0"/>
              </a:rPr>
              <a:pPr algn="r" eaLnBrk="1" hangingPunct="1">
                <a:spcBef>
                  <a:spcPct val="0"/>
                </a:spcBef>
              </a:pPr>
              <a:t>24</a:t>
            </a:fld>
            <a:endParaRPr lang="en-US" altLang="en-US">
              <a:latin typeface="Verdana" panose="020B0604030504040204" pitchFamily="34" charset="0"/>
            </a:endParaRPr>
          </a:p>
        </p:txBody>
      </p:sp>
    </p:spTree>
    <p:extLst>
      <p:ext uri="{BB962C8B-B14F-4D97-AF65-F5344CB8AC3E}">
        <p14:creationId xmlns:p14="http://schemas.microsoft.com/office/powerpoint/2010/main" val="2478077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25</a:t>
            </a:fld>
            <a:endParaRPr lang="en-US" altLang="en-US"/>
          </a:p>
        </p:txBody>
      </p:sp>
    </p:spTree>
    <p:extLst>
      <p:ext uri="{BB962C8B-B14F-4D97-AF65-F5344CB8AC3E}">
        <p14:creationId xmlns:p14="http://schemas.microsoft.com/office/powerpoint/2010/main" val="3410052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 Extra NJ exemption for college students under age 22</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0092FD08-5F2F-4348-A7E7-E49006D3AE92}" type="datetime1">
              <a:rPr lang="en-US" smtClean="0"/>
              <a:t>11/26/2015</a:t>
            </a:fld>
            <a:endParaRPr lang="en-US" dirty="0"/>
          </a:p>
        </p:txBody>
      </p:sp>
    </p:spTree>
    <p:extLst>
      <p:ext uri="{BB962C8B-B14F-4D97-AF65-F5344CB8AC3E}">
        <p14:creationId xmlns:p14="http://schemas.microsoft.com/office/powerpoint/2010/main" val="1285653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1E8063AF-797F-49FA-AC5C-3FA817A41523}" type="datetime1">
              <a:rPr lang="en-US" smtClean="0"/>
              <a:t>11/26/2015</a:t>
            </a:fld>
            <a:endParaRPr lang="en-US" dirty="0"/>
          </a:p>
        </p:txBody>
      </p:sp>
    </p:spTree>
    <p:extLst>
      <p:ext uri="{BB962C8B-B14F-4D97-AF65-F5344CB8AC3E}">
        <p14:creationId xmlns:p14="http://schemas.microsoft.com/office/powerpoint/2010/main" val="398668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225FC19F-E3E1-46DC-A901-8E3D5175165A}" type="datetime1">
              <a:rPr lang="en-US" smtClean="0"/>
              <a:t>11/26/2015</a:t>
            </a:fld>
            <a:endParaRPr lang="en-US" dirty="0"/>
          </a:p>
        </p:txBody>
      </p:sp>
    </p:spTree>
    <p:extLst>
      <p:ext uri="{BB962C8B-B14F-4D97-AF65-F5344CB8AC3E}">
        <p14:creationId xmlns:p14="http://schemas.microsoft.com/office/powerpoint/2010/main" val="640857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Enter any Taxpayer’s &amp; Spouse’s PINs; will not be pre-populated</a:t>
            </a:r>
          </a:p>
          <a:p>
            <a:pPr>
              <a:buFontTx/>
              <a:buChar char="•"/>
            </a:pPr>
            <a:endParaRPr lang="en-US" altLang="en-US" dirty="0" smtClean="0">
              <a:cs typeface="Arial" panose="020B0604020202020204" pitchFamily="34" charset="0"/>
            </a:endParaRPr>
          </a:p>
          <a:p>
            <a:pPr>
              <a:buFontTx/>
              <a:buNone/>
            </a:pPr>
            <a:endParaRPr lang="en-US" altLang="en-US" dirty="0" smtClean="0">
              <a:cs typeface="Arial" panose="020B0604020202020204" pitchFamily="34" charset="0"/>
            </a:endParaRPr>
          </a:p>
        </p:txBody>
      </p:sp>
      <p:sp>
        <p:nvSpPr>
          <p:cNvPr id="2017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483B4880-C268-4D44-96CE-3809A42B07BE}" type="datetime1">
              <a:rPr lang="en-US" smtClean="0"/>
              <a:t>11/26/2015</a:t>
            </a:fld>
            <a:endParaRPr lang="en-US" dirty="0"/>
          </a:p>
        </p:txBody>
      </p:sp>
      <p:sp>
        <p:nvSpPr>
          <p:cNvPr id="20173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D7869AD2-FFF8-4B71-AF54-C4E0A8CE461F}" type="slidenum">
              <a:rPr lang="en-US" altLang="en-US">
                <a:latin typeface="Verdana" panose="020B0604030504040204" pitchFamily="34" charset="0"/>
              </a:rPr>
              <a:pPr algn="r" eaLnBrk="1" hangingPunct="1">
                <a:spcBef>
                  <a:spcPct val="0"/>
                </a:spcBef>
              </a:pPr>
              <a:t>29</a:t>
            </a:fld>
            <a:endParaRPr lang="en-US" altLang="en-US">
              <a:latin typeface="Verdana" panose="020B0604030504040204" pitchFamily="34" charset="0"/>
            </a:endParaRPr>
          </a:p>
        </p:txBody>
      </p:sp>
    </p:spTree>
    <p:extLst>
      <p:ext uri="{BB962C8B-B14F-4D97-AF65-F5344CB8AC3E}">
        <p14:creationId xmlns:p14="http://schemas.microsoft.com/office/powerpoint/2010/main" val="1505716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Normally it doesn’t matter which spouse is listed first on return.  However, when one spouse is deceased, surviving spouse’s name must be first and return must be listed under Social Security # of surviving spouse</a:t>
            </a:r>
          </a:p>
          <a:p>
            <a:pPr>
              <a:buFontTx/>
              <a:buChar char="•"/>
            </a:pPr>
            <a:endParaRPr lang="en-US" altLang="en-US" dirty="0" smtClean="0">
              <a:cs typeface="Arial" panose="020B0604020202020204" pitchFamily="34" charset="0"/>
            </a:endParaRPr>
          </a:p>
          <a:p>
            <a:pPr>
              <a:buFontTx/>
              <a:buChar char="•"/>
            </a:pPr>
            <a:r>
              <a:rPr lang="en-US" altLang="en-US" dirty="0" smtClean="0">
                <a:cs typeface="Arial" panose="020B0604020202020204" pitchFamily="34" charset="0"/>
              </a:rPr>
              <a:t> Combination of both</a:t>
            </a:r>
            <a:r>
              <a:rPr lang="en-US" altLang="en-US" baseline="0" dirty="0" smtClean="0">
                <a:cs typeface="Arial" panose="020B0604020202020204" pitchFamily="34" charset="0"/>
              </a:rPr>
              <a:t> names on return cannot exceed 35 characters</a:t>
            </a:r>
          </a:p>
          <a:p>
            <a:pPr marL="274320" lvl="1">
              <a:buFont typeface="Arial" pitchFamily="34" charset="0"/>
              <a:buChar char="•"/>
              <a:defRPr/>
            </a:pPr>
            <a:r>
              <a:rPr lang="en-US" sz="1200" dirty="0" smtClean="0"/>
              <a:t> Usually not a problem since only first name of spouse is listed, unless different than taxpayer last name</a:t>
            </a:r>
          </a:p>
          <a:p>
            <a:pPr marL="274320" lvl="1">
              <a:buFont typeface="Arial" pitchFamily="34" charset="0"/>
              <a:buChar char="•"/>
              <a:defRPr/>
            </a:pPr>
            <a:r>
              <a:rPr lang="en-US" sz="1200" dirty="0" smtClean="0"/>
              <a:t> Can be a problem with different last names or hyphenated names</a:t>
            </a:r>
          </a:p>
          <a:p>
            <a:pPr marL="274320" lvl="1">
              <a:buFont typeface="Arial" pitchFamily="34" charset="0"/>
              <a:buChar char="•"/>
              <a:defRPr/>
            </a:pPr>
            <a:r>
              <a:rPr lang="en-US" sz="1200" dirty="0" smtClean="0"/>
              <a:t> Truncate names according</a:t>
            </a:r>
            <a:r>
              <a:rPr lang="en-US" sz="1200" baseline="0" dirty="0" smtClean="0"/>
              <a:t> to instructions on Pub 4012, Page C-17 or paper file Federal return (can still e-file NJ return)</a:t>
            </a:r>
            <a:endParaRPr lang="en-US" sz="1200" dirty="0" smtClean="0"/>
          </a:p>
          <a:p>
            <a:pPr lvl="1">
              <a:buFontTx/>
              <a:buChar char="•"/>
            </a:pPr>
            <a:endParaRPr lang="en-US" altLang="en-US" dirty="0" smtClean="0">
              <a:cs typeface="Arial" panose="020B0604020202020204" pitchFamily="34" charset="0"/>
            </a:endParaRPr>
          </a:p>
        </p:txBody>
      </p:sp>
      <p:sp>
        <p:nvSpPr>
          <p:cNvPr id="17715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smtClean="0"/>
          </a:p>
        </p:txBody>
      </p:sp>
      <p:sp>
        <p:nvSpPr>
          <p:cNvPr id="5" name="Date Placeholder 4"/>
          <p:cNvSpPr>
            <a:spLocks noGrp="1"/>
          </p:cNvSpPr>
          <p:nvPr>
            <p:ph type="dt" sz="quarter" idx="1"/>
          </p:nvPr>
        </p:nvSpPr>
        <p:spPr/>
        <p:txBody>
          <a:bodyPr/>
          <a:lstStyle/>
          <a:p>
            <a:pPr>
              <a:defRPr/>
            </a:pPr>
            <a:fld id="{13BE5830-C2C9-44B7-8B5F-429FEA3CA884}" type="datetime1">
              <a:rPr lang="en-US" smtClean="0"/>
              <a:t>11/26/2015</a:t>
            </a:fld>
            <a:endParaRPr lang="en-US" dirty="0"/>
          </a:p>
        </p:txBody>
      </p:sp>
      <p:sp>
        <p:nvSpPr>
          <p:cNvPr id="17715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4B40E47-75DC-411F-AD04-FD8F01C6511B}" type="slidenum">
              <a:rPr lang="en-US" altLang="en-US">
                <a:latin typeface="Verdana" panose="020B0604030504040204" pitchFamily="34" charset="0"/>
              </a:rPr>
              <a:pPr algn="r" eaLnBrk="1" hangingPunct="1">
                <a:spcBef>
                  <a:spcPct val="0"/>
                </a:spcBef>
              </a:pPr>
              <a:t>3</a:t>
            </a:fld>
            <a:endParaRPr lang="en-US" altLang="en-US" dirty="0">
              <a:latin typeface="Verdana" panose="020B0604030504040204" pitchFamily="34" charset="0"/>
            </a:endParaRPr>
          </a:p>
        </p:txBody>
      </p:sp>
    </p:spTree>
    <p:extLst>
      <p:ext uri="{BB962C8B-B14F-4D97-AF65-F5344CB8AC3E}">
        <p14:creationId xmlns:p14="http://schemas.microsoft.com/office/powerpoint/2010/main" val="1399551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Quality Reviewer</a:t>
            </a:r>
            <a:r>
              <a:rPr lang="en-US" baseline="0" dirty="0" smtClean="0"/>
              <a:t> initials should not be entered until after quality review is completed</a:t>
            </a:r>
          </a:p>
          <a:p>
            <a:pPr>
              <a:buFont typeface="Arial" pitchFamily="34" charset="0"/>
              <a:buChar char="•"/>
            </a:pPr>
            <a:endParaRPr lang="en-US" baseline="0" dirty="0" smtClean="0"/>
          </a:p>
          <a:p>
            <a:pPr>
              <a:buFont typeface="Arial" pitchFamily="34" charset="0"/>
              <a:buChar char="•"/>
            </a:pPr>
            <a:r>
              <a:rPr lang="en-US" baseline="0" dirty="0" smtClean="0"/>
              <a:t> Can use drop down menus to answer questions 11 &amp; 12 or can type in answer</a:t>
            </a:r>
          </a:p>
          <a:p>
            <a:pPr>
              <a:buFont typeface="Arial" pitchFamily="34" charset="0"/>
              <a:buNone/>
            </a:pPr>
            <a:endParaRPr lang="en-US" baseline="0" dirty="0" smtClean="0"/>
          </a:p>
          <a:p>
            <a:pPr>
              <a:buFont typeface="Arial" pitchFamily="34" charset="0"/>
              <a:buNone/>
            </a:pPr>
            <a:r>
              <a:rPr lang="en-US" baseline="0" dirty="0" smtClean="0"/>
              <a:t> </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5D5A415B-6414-43EA-83F4-2CEF09D819E8}" type="datetime1">
              <a:rPr lang="en-US" smtClean="0"/>
              <a:t>11/26/2015</a:t>
            </a:fld>
            <a:endParaRPr lang="en-US" dirty="0"/>
          </a:p>
        </p:txBody>
      </p:sp>
    </p:spTree>
    <p:extLst>
      <p:ext uri="{BB962C8B-B14F-4D97-AF65-F5344CB8AC3E}">
        <p14:creationId xmlns:p14="http://schemas.microsoft.com/office/powerpoint/2010/main" val="761997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We put a</a:t>
            </a:r>
            <a:r>
              <a:rPr lang="en-US" baseline="0" dirty="0" smtClean="0"/>
              <a:t> reminder on Prep Use page to “See Taxpayer Diary” because that message will pop up with carry-forward data.  Then counselor will know enough to look in the Taxpayer Diary to get details.  Otherwise, counselor may not think to look in the Taxpayer Diary</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A6E82D96-22D1-46D4-A68E-4BE6160BF571}" type="datetime1">
              <a:rPr lang="en-US" smtClean="0"/>
              <a:t>11/26/2015</a:t>
            </a:fld>
            <a:endParaRPr lang="en-US" dirty="0"/>
          </a:p>
        </p:txBody>
      </p:sp>
    </p:spTree>
    <p:extLst>
      <p:ext uri="{BB962C8B-B14F-4D97-AF65-F5344CB8AC3E}">
        <p14:creationId xmlns:p14="http://schemas.microsoft.com/office/powerpoint/2010/main" val="271325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6" name="Date Placeholder 2"/>
          <p:cNvSpPr>
            <a:spLocks noGrp="1"/>
          </p:cNvSpPr>
          <p:nvPr>
            <p:ph type="dt" sz="quarter" idx="1"/>
          </p:nvPr>
        </p:nvSpPr>
        <p:spPr/>
        <p:txBody>
          <a:bodyPr/>
          <a:lstStyle/>
          <a:p>
            <a:pPr>
              <a:defRPr/>
            </a:pPr>
            <a:fld id="{27CE38C4-F496-4115-9D97-8747AA904478}" type="datetime1">
              <a:rPr lang="en-US" smtClean="0"/>
              <a:t>11/26/2015</a:t>
            </a:fld>
            <a:endParaRPr lang="en-US" dirty="0"/>
          </a:p>
        </p:txBody>
      </p:sp>
      <p:sp>
        <p:nvSpPr>
          <p:cNvPr id="203780"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CA1DF60A-0439-45A7-AD4F-6C94ABA6AD32}" type="slidenum">
              <a:rPr lang="en-US" altLang="en-US"/>
              <a:pPr algn="r" eaLnBrk="1" hangingPunct="1">
                <a:spcBef>
                  <a:spcPct val="0"/>
                </a:spcBef>
              </a:pPr>
              <a:t>32</a:t>
            </a:fld>
            <a:endParaRPr lang="en-US" altLang="en-US"/>
          </a:p>
        </p:txBody>
      </p:sp>
      <p:sp>
        <p:nvSpPr>
          <p:cNvPr id="203781"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82" name="Rectangle 3"/>
          <p:cNvSpPr>
            <a:spLocks noGrp="1" noChangeArrowheads="1"/>
          </p:cNvSpPr>
          <p:nvPr>
            <p:ph type="body" idx="1"/>
          </p:nvPr>
        </p:nvSpPr>
        <p:spPr bwMode="auto">
          <a:xfrm>
            <a:off x="927100" y="4422775"/>
            <a:ext cx="5100638"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cs typeface="Arial" panose="020B0604020202020204" pitchFamily="34" charset="0"/>
              </a:rPr>
              <a:t> Remind students to save any comments recorded in Diary.  TW normally automatically saves things</a:t>
            </a:r>
          </a:p>
          <a:p>
            <a:pPr eaLnBrk="1" hangingPunct="1">
              <a:buFontTx/>
              <a:buNone/>
            </a:pPr>
            <a:endParaRPr lang="en-US" altLang="en-US" dirty="0" smtClean="0">
              <a:cs typeface="Arial" panose="020B0604020202020204" pitchFamily="34" charset="0"/>
            </a:endParaRPr>
          </a:p>
        </p:txBody>
      </p:sp>
    </p:spTree>
    <p:extLst>
      <p:ext uri="{BB962C8B-B14F-4D97-AF65-F5344CB8AC3E}">
        <p14:creationId xmlns:p14="http://schemas.microsoft.com/office/powerpoint/2010/main" val="1015214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615BC0AF-D8A0-4960-8095-620A913D7472}" type="datetime1">
              <a:rPr lang="en-US" smtClean="0"/>
              <a:t>11/26/2015</a:t>
            </a:fld>
            <a:endParaRPr lang="en-US" dirty="0"/>
          </a:p>
        </p:txBody>
      </p:sp>
    </p:spTree>
    <p:extLst>
      <p:ext uri="{BB962C8B-B14F-4D97-AF65-F5344CB8AC3E}">
        <p14:creationId xmlns:p14="http://schemas.microsoft.com/office/powerpoint/2010/main" val="733924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itchFamily="34" charset="0"/>
              <a:buChar char="•"/>
            </a:pPr>
            <a:r>
              <a:rPr lang="en-US" altLang="en-US" dirty="0" smtClean="0">
                <a:cs typeface="Arial" panose="020B0604020202020204" pitchFamily="34" charset="0"/>
              </a:rPr>
              <a:t> When you enter birth date, TW automatically calculates age</a:t>
            </a:r>
          </a:p>
        </p:txBody>
      </p:sp>
      <p:sp>
        <p:nvSpPr>
          <p:cNvPr id="19354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smtClean="0"/>
          </a:p>
        </p:txBody>
      </p:sp>
      <p:sp>
        <p:nvSpPr>
          <p:cNvPr id="5" name="Date Placeholder 4"/>
          <p:cNvSpPr>
            <a:spLocks noGrp="1"/>
          </p:cNvSpPr>
          <p:nvPr>
            <p:ph type="dt" sz="quarter" idx="1"/>
          </p:nvPr>
        </p:nvSpPr>
        <p:spPr/>
        <p:txBody>
          <a:bodyPr/>
          <a:lstStyle/>
          <a:p>
            <a:pPr>
              <a:defRPr/>
            </a:pPr>
            <a:fld id="{DA496F22-873D-4545-B558-51F5CD01D7E4}" type="datetime1">
              <a:rPr lang="en-US" smtClean="0"/>
              <a:t>11/26/2015</a:t>
            </a:fld>
            <a:endParaRPr lang="en-US" dirty="0"/>
          </a:p>
        </p:txBody>
      </p:sp>
      <p:sp>
        <p:nvSpPr>
          <p:cNvPr id="19354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634B00D-3C44-46E8-ABFB-19E075A0F531}" type="slidenum">
              <a:rPr lang="en-US" altLang="en-US">
                <a:latin typeface="Verdana" panose="020B0604030504040204" pitchFamily="34" charset="0"/>
              </a:rPr>
              <a:pPr algn="r" eaLnBrk="1" hangingPunct="1">
                <a:spcBef>
                  <a:spcPct val="0"/>
                </a:spcBef>
              </a:pPr>
              <a:t>4</a:t>
            </a:fld>
            <a:endParaRPr lang="en-US" altLang="en-US" dirty="0">
              <a:latin typeface="Verdana" panose="020B0604030504040204" pitchFamily="34" charset="0"/>
            </a:endParaRPr>
          </a:p>
        </p:txBody>
      </p:sp>
    </p:spTree>
    <p:extLst>
      <p:ext uri="{BB962C8B-B14F-4D97-AF65-F5344CB8AC3E}">
        <p14:creationId xmlns:p14="http://schemas.microsoft.com/office/powerpoint/2010/main" val="3181383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Char char="•"/>
            </a:pPr>
            <a:r>
              <a:rPr lang="en-US" sz="1600" dirty="0" smtClean="0"/>
              <a:t> The assumption here is that special NJ treatment</a:t>
            </a:r>
            <a:r>
              <a:rPr lang="en-US" sz="1600" baseline="0" dirty="0" smtClean="0"/>
              <a:t> fields AND the additional manual entries or adjustments are made as part of handling federal data entry</a:t>
            </a:r>
          </a:p>
          <a:p>
            <a:pPr>
              <a:buFont typeface="Arial" pitchFamily="34" charset="0"/>
              <a:buNone/>
            </a:pPr>
            <a:endParaRPr lang="en-US" sz="1600" baseline="0" dirty="0" smtClean="0"/>
          </a:p>
          <a:p>
            <a:pPr marL="171450" indent="-171450">
              <a:buFont typeface="Arial" pitchFamily="34" charset="0"/>
              <a:buChar char="•"/>
            </a:pPr>
            <a:r>
              <a:rPr lang="en-US" sz="1600" baseline="0" dirty="0" smtClean="0"/>
              <a:t>This is not required by TW – entries can almost always be made in any order</a:t>
            </a:r>
          </a:p>
          <a:p>
            <a:pPr marL="171450" indent="-171450">
              <a:buFont typeface="Arial" pitchFamily="34" charset="0"/>
              <a:buChar char="•"/>
            </a:pPr>
            <a:endParaRPr lang="en-US" sz="1600" baseline="0" dirty="0" smtClean="0"/>
          </a:p>
          <a:p>
            <a:pPr marL="171450" indent="-171450">
              <a:buFont typeface="Arial" pitchFamily="34" charset="0"/>
              <a:buChar char="•"/>
            </a:pPr>
            <a:r>
              <a:rPr lang="en-US" sz="1600" baseline="0" dirty="0" smtClean="0"/>
              <a:t>Instructions for special fields and adjustments are given in the slides covering both federal and NJ entry for each topic</a:t>
            </a:r>
          </a:p>
          <a:p>
            <a:pPr marL="171450" indent="-171450">
              <a:buFont typeface="Arial" pitchFamily="34" charset="0"/>
              <a:buNone/>
            </a:pPr>
            <a:endParaRPr lang="en-US" sz="1600" baseline="0" dirty="0" smtClean="0"/>
          </a:p>
          <a:p>
            <a:pPr marL="171450" indent="-171450">
              <a:buFont typeface="Arial" pitchFamily="34" charset="0"/>
              <a:buChar char="•"/>
            </a:pPr>
            <a:r>
              <a:rPr lang="en-US" sz="1600" baseline="0" dirty="0" smtClean="0"/>
              <a:t>Many experienced preparers are used to not doing anything on the NJ return screens until the federal screens are done</a:t>
            </a:r>
          </a:p>
          <a:p>
            <a:pPr marL="628650" lvl="1" indent="-171450">
              <a:buFont typeface="Arial" panose="020B0604020202020204" pitchFamily="34" charset="0"/>
              <a:buChar char="•"/>
            </a:pPr>
            <a:r>
              <a:rPr lang="en-US" sz="1600" baseline="0" dirty="0" smtClean="0"/>
              <a:t>There is nothing “wrong” with this, but we encourage (wherever possible) that all entry for a tax form / tax issue be done at the same time to facilitate effective interviewing and to minimize needing to remember (and often forgetting) to do something later</a:t>
            </a:r>
          </a:p>
          <a:p>
            <a:pPr marL="171450" lvl="0" indent="-171450">
              <a:buFont typeface="Arial" panose="020B0604020202020204" pitchFamily="34" charset="0"/>
              <a:buChar char="•"/>
            </a:pPr>
            <a:endParaRPr lang="en-US" sz="1600" baseline="0" dirty="0" smtClean="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5</a:t>
            </a:fld>
            <a:endParaRPr lang="en-US" altLang="en-US"/>
          </a:p>
        </p:txBody>
      </p:sp>
    </p:spTree>
    <p:extLst>
      <p:ext uri="{BB962C8B-B14F-4D97-AF65-F5344CB8AC3E}">
        <p14:creationId xmlns:p14="http://schemas.microsoft.com/office/powerpoint/2010/main" val="1067894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dirty="0" smtClean="0"/>
              <a:t> Demonstrate look-up tool for Municipality code on TaxPrep4Free.org</a:t>
            </a:r>
          </a:p>
        </p:txBody>
      </p:sp>
      <p:sp>
        <p:nvSpPr>
          <p:cNvPr id="316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AA581A-EFA4-4521-A59E-68CE96E2B0AD}" type="slidenum">
              <a:rPr lang="en-US" altLang="en-US" sz="1400"/>
              <a:pPr>
                <a:spcBef>
                  <a:spcPct val="0"/>
                </a:spcBef>
              </a:pPr>
              <a:t>6</a:t>
            </a:fld>
            <a:endParaRPr lang="en-US" altLang="en-US" sz="1400"/>
          </a:p>
        </p:txBody>
      </p:sp>
    </p:spTree>
    <p:extLst>
      <p:ext uri="{BB962C8B-B14F-4D97-AF65-F5344CB8AC3E}">
        <p14:creationId xmlns:p14="http://schemas.microsoft.com/office/powerpoint/2010/main" val="3729965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18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A41E60-2436-47D7-8FA7-B3F467E68863}" type="slidenum">
              <a:rPr lang="en-US" altLang="en-US" sz="1400"/>
              <a:pPr>
                <a:spcBef>
                  <a:spcPct val="0"/>
                </a:spcBef>
              </a:pPr>
              <a:t>7</a:t>
            </a:fld>
            <a:endParaRPr lang="en-US" altLang="en-US" sz="1400"/>
          </a:p>
        </p:txBody>
      </p:sp>
    </p:spTree>
    <p:extLst>
      <p:ext uri="{BB962C8B-B14F-4D97-AF65-F5344CB8AC3E}">
        <p14:creationId xmlns:p14="http://schemas.microsoft.com/office/powerpoint/2010/main" val="2636213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E7AB715D-88B0-47F7-A365-C97DF51E7B69}" type="datetime1">
              <a:rPr lang="en-US" smtClean="0"/>
              <a:t>11/26/2015</a:t>
            </a:fld>
            <a:endParaRPr lang="en-US" dirty="0"/>
          </a:p>
        </p:txBody>
      </p:sp>
    </p:spTree>
    <p:extLst>
      <p:ext uri="{BB962C8B-B14F-4D97-AF65-F5344CB8AC3E}">
        <p14:creationId xmlns:p14="http://schemas.microsoft.com/office/powerpoint/2010/main" val="2309245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panose="020B0604020202020204" pitchFamily="34" charset="0"/>
            </a:endParaRPr>
          </a:p>
        </p:txBody>
      </p:sp>
      <p:sp>
        <p:nvSpPr>
          <p:cNvPr id="1792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smtClean="0"/>
          </a:p>
        </p:txBody>
      </p:sp>
      <p:sp>
        <p:nvSpPr>
          <p:cNvPr id="5" name="Date Placeholder 4"/>
          <p:cNvSpPr>
            <a:spLocks noGrp="1"/>
          </p:cNvSpPr>
          <p:nvPr>
            <p:ph type="dt" sz="quarter" idx="1"/>
          </p:nvPr>
        </p:nvSpPr>
        <p:spPr/>
        <p:txBody>
          <a:bodyPr/>
          <a:lstStyle/>
          <a:p>
            <a:pPr>
              <a:defRPr/>
            </a:pPr>
            <a:fld id="{AD96E2C3-2489-45E0-B02F-A6B58EEA19AF}" type="datetime1">
              <a:rPr lang="en-US" smtClean="0"/>
              <a:t>11/26/2015</a:t>
            </a:fld>
            <a:endParaRPr lang="en-US" dirty="0"/>
          </a:p>
        </p:txBody>
      </p:sp>
      <p:sp>
        <p:nvSpPr>
          <p:cNvPr id="17920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119F267-A09E-4ABB-A9DA-A6F10484B6BD}" type="slidenum">
              <a:rPr lang="en-US" altLang="en-US">
                <a:latin typeface="Verdana" panose="020B0604030504040204" pitchFamily="34" charset="0"/>
              </a:rPr>
              <a:pPr algn="r" eaLnBrk="1" hangingPunct="1">
                <a:spcBef>
                  <a:spcPct val="0"/>
                </a:spcBef>
              </a:pPr>
              <a:t>9</a:t>
            </a:fld>
            <a:endParaRPr lang="en-US" altLang="en-US" dirty="0">
              <a:latin typeface="Verdana" panose="020B0604030504040204" pitchFamily="34" charset="0"/>
            </a:endParaRPr>
          </a:p>
        </p:txBody>
      </p:sp>
    </p:spTree>
    <p:extLst>
      <p:ext uri="{BB962C8B-B14F-4D97-AF65-F5344CB8AC3E}">
        <p14:creationId xmlns:p14="http://schemas.microsoft.com/office/powerpoint/2010/main" val="511770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778"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smtClean="0">
                <a:latin typeface="Calibri" pitchFamily="34"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smtClean="0">
                  <a:latin typeface="Calibri" pitchFamily="34"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smtClean="0">
                  <a:latin typeface="Calibri" pitchFamily="34"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p:spPr>
            <p:txBody>
              <a:bodyPr wrap="none" anchor="ctr">
                <a:normAutofit fontScale="70000" lnSpcReduction="20000"/>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smtClean="0">
                  <a:latin typeface="Calibri" pitchFamily="34"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endParaRPr lang="en-US"/>
              </a:p>
            </p:txBody>
          </p:sp>
        </p:grpSp>
      </p:grpSp>
      <p:sp>
        <p:nvSpPr>
          <p:cNvPr id="1122315" name="Rectangle 7"/>
          <p:cNvSpPr>
            <a:spLocks noGrp="1" noChangeArrowheads="1"/>
          </p:cNvSpPr>
          <p:nvPr>
            <p:ph type="ctrTitle"/>
          </p:nvPr>
        </p:nvSpPr>
        <p:spPr>
          <a:xfrm>
            <a:off x="990600" y="2130425"/>
            <a:ext cx="7772400" cy="1470025"/>
          </a:xfrm>
        </p:spPr>
        <p:txBody>
          <a:bodyPr/>
          <a:lstStyle>
            <a:lvl1pPr algn="ctr">
              <a:defRPr/>
            </a:lvl1pPr>
          </a:lstStyle>
          <a:p>
            <a:r>
              <a:rPr lang="en-US" smtClean="0"/>
              <a:t>Click to edit Master title style</a:t>
            </a:r>
            <a:endParaRPr lang="en-US"/>
          </a:p>
        </p:txBody>
      </p:sp>
      <p:sp>
        <p:nvSpPr>
          <p:cNvPr id="1122316" name="Rectangle 8"/>
          <p:cNvSpPr>
            <a:spLocks noGrp="1" noChangeArrowheads="1"/>
          </p:cNvSpPr>
          <p:nvPr>
            <p:ph type="subTitle" idx="1"/>
          </p:nvPr>
        </p:nvSpPr>
        <p:spPr>
          <a:xfrm>
            <a:off x="1143000" y="3810000"/>
            <a:ext cx="7467600" cy="1981200"/>
          </a:xfrm>
        </p:spPr>
        <p:txBody>
          <a:bodyPr/>
          <a:lstStyle>
            <a:lvl1pPr marL="0" indent="0" algn="ctr">
              <a:buFont typeface="Wingdings" pitchFamily="2" charset="2"/>
              <a:buNone/>
              <a:defRPr/>
            </a:lvl1pPr>
          </a:lstStyle>
          <a:p>
            <a:r>
              <a:rPr lang="en-US" smtClean="0"/>
              <a:t>Click to edit Master subtitle style</a:t>
            </a:r>
            <a:endParaRPr lang="en-US" dirty="0"/>
          </a:p>
        </p:txBody>
      </p:sp>
      <p:sp>
        <p:nvSpPr>
          <p:cNvPr id="13" name="Rectangle 9"/>
          <p:cNvSpPr>
            <a:spLocks noGrp="1" noChangeArrowheads="1"/>
          </p:cNvSpPr>
          <p:nvPr>
            <p:ph type="dt" sz="half" idx="10"/>
          </p:nvPr>
        </p:nvSpPr>
        <p:spPr>
          <a:xfrm>
            <a:off x="457200" y="6400800"/>
            <a:ext cx="1984375" cy="301625"/>
          </a:xfrm>
        </p:spPr>
        <p:txBody>
          <a:bodyPr/>
          <a:lstStyle>
            <a:lvl1pPr>
              <a:defRPr/>
            </a:lvl1pPr>
          </a:lstStyle>
          <a:p>
            <a:pPr>
              <a:defRPr/>
            </a:pPr>
            <a:r>
              <a:rPr lang="en-US" smtClean="0"/>
              <a:t>11-26-2015</a:t>
            </a:r>
            <a:endParaRPr lang="en-US"/>
          </a:p>
        </p:txBody>
      </p:sp>
      <p:sp>
        <p:nvSpPr>
          <p:cNvPr id="15" name="Rectangle 11"/>
          <p:cNvSpPr>
            <a:spLocks noGrp="1" noChangeArrowheads="1"/>
          </p:cNvSpPr>
          <p:nvPr>
            <p:ph type="sldNum" sz="quarter" idx="12"/>
          </p:nvPr>
        </p:nvSpPr>
        <p:spPr>
          <a:xfrm>
            <a:off x="6781800" y="6400800"/>
            <a:ext cx="1901825" cy="301625"/>
          </a:xfrm>
        </p:spPr>
        <p:txBody>
          <a:bodyPr/>
          <a:lstStyle>
            <a:lvl1pPr>
              <a:defRPr smtClean="0"/>
            </a:lvl1pPr>
          </a:lstStyle>
          <a:p>
            <a:pPr>
              <a:defRPr/>
            </a:pPr>
            <a:fld id="{0727517F-B0C9-4C90-880D-F755826661DE}" type="slidenum">
              <a:rPr lang="en-US" altLang="en-US"/>
              <a:pPr>
                <a:defRPr/>
              </a:pPr>
              <a:t>‹#›</a:t>
            </a:fld>
            <a:endParaRPr lang="en-US" altLang="en-US"/>
          </a:p>
        </p:txBody>
      </p:sp>
      <p:sp>
        <p:nvSpPr>
          <p:cNvPr id="16"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NJ TAX TY2014 v2</a:t>
            </a:r>
            <a:endParaRPr lang="en-US"/>
          </a:p>
        </p:txBody>
      </p:sp>
    </p:spTree>
    <p:extLst>
      <p:ext uri="{BB962C8B-B14F-4D97-AF65-F5344CB8AC3E}">
        <p14:creationId xmlns:p14="http://schemas.microsoft.com/office/powerpoint/2010/main" val="3570349877"/>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pPr>
              <a:defRPr/>
            </a:pPr>
            <a:r>
              <a:rPr lang="en-US" smtClean="0"/>
              <a:t>11-26-2015</a:t>
            </a: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627FCEAF-D0D5-4D38-A667-05E01D81FA01}" type="slidenum">
              <a:rPr lang="en-US" altLang="en-US"/>
              <a:pPr>
                <a:defRPr/>
              </a:pPr>
              <a:t>‹#›</a:t>
            </a:fld>
            <a:endParaRPr lang="en-US" altLang="en-US"/>
          </a:p>
        </p:txBody>
      </p:sp>
      <p:sp>
        <p:nvSpPr>
          <p:cNvPr id="7"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NJ TAX TY2014 v2</a:t>
            </a:r>
            <a:endParaRPr lang="en-US"/>
          </a:p>
        </p:txBody>
      </p:sp>
    </p:spTree>
    <p:extLst>
      <p:ext uri="{BB962C8B-B14F-4D97-AF65-F5344CB8AC3E}">
        <p14:creationId xmlns:p14="http://schemas.microsoft.com/office/powerpoint/2010/main" val="189126982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r>
              <a:rPr lang="en-US" smtClean="0"/>
              <a:t>11-26-2015</a:t>
            </a: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F090375F-B8A6-4F0B-AF0F-67C01E428B6A}" type="slidenum">
              <a:rPr lang="en-US" altLang="en-US"/>
              <a:pPr>
                <a:defRPr/>
              </a:pPr>
              <a:t>‹#›</a:t>
            </a:fld>
            <a:endParaRPr lang="en-US" altLang="en-US"/>
          </a:p>
        </p:txBody>
      </p:sp>
      <p:sp>
        <p:nvSpPr>
          <p:cNvPr id="7"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NJ TAX TY2014 v2</a:t>
            </a:r>
            <a:endParaRPr lang="en-US"/>
          </a:p>
        </p:txBody>
      </p:sp>
    </p:spTree>
    <p:extLst>
      <p:ext uri="{BB962C8B-B14F-4D97-AF65-F5344CB8AC3E}">
        <p14:creationId xmlns:p14="http://schemas.microsoft.com/office/powerpoint/2010/main" val="120685668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11-26-2015</a:t>
            </a:r>
            <a:endParaRPr lang="en-US"/>
          </a:p>
        </p:txBody>
      </p:sp>
      <p:sp>
        <p:nvSpPr>
          <p:cNvPr id="6" name="Rectangle 11"/>
          <p:cNvSpPr>
            <a:spLocks noGrp="1" noChangeArrowheads="1"/>
          </p:cNvSpPr>
          <p:nvPr>
            <p:ph type="sldNum" sz="quarter" idx="11"/>
          </p:nvPr>
        </p:nvSpPr>
        <p:spPr>
          <a:ln/>
        </p:spPr>
        <p:txBody>
          <a:bodyPr/>
          <a:lstStyle>
            <a:lvl1pPr>
              <a:defRPr/>
            </a:lvl1pPr>
          </a:lstStyle>
          <a:p>
            <a:pPr>
              <a:defRPr/>
            </a:pPr>
            <a:fld id="{7956E920-DF7C-4C6D-8A19-8D6C407D84EE}" type="slidenum">
              <a:rPr lang="en-US" altLang="en-US"/>
              <a:pPr>
                <a:defRPr/>
              </a:pPr>
              <a:t>‹#›</a:t>
            </a:fld>
            <a:endParaRPr lang="en-US" altLang="en-US"/>
          </a:p>
        </p:txBody>
      </p:sp>
      <p:sp>
        <p:nvSpPr>
          <p:cNvPr id="8"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NJ TAX TY2014 v2</a:t>
            </a:r>
            <a:endParaRPr lang="en-US"/>
          </a:p>
        </p:txBody>
      </p:sp>
    </p:spTree>
    <p:extLst>
      <p:ext uri="{BB962C8B-B14F-4D97-AF65-F5344CB8AC3E}">
        <p14:creationId xmlns:p14="http://schemas.microsoft.com/office/powerpoint/2010/main" val="2241180908"/>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3962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24400" y="1535113"/>
            <a:ext cx="3962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r>
              <a:rPr lang="en-US" smtClean="0"/>
              <a:t>11-26-2015</a:t>
            </a:r>
            <a:endParaRPr lang="en-US"/>
          </a:p>
        </p:txBody>
      </p:sp>
      <p:sp>
        <p:nvSpPr>
          <p:cNvPr id="8" name="Rectangle 11"/>
          <p:cNvSpPr>
            <a:spLocks noGrp="1" noChangeArrowheads="1"/>
          </p:cNvSpPr>
          <p:nvPr>
            <p:ph type="sldNum" sz="quarter" idx="11"/>
          </p:nvPr>
        </p:nvSpPr>
        <p:spPr>
          <a:ln/>
        </p:spPr>
        <p:txBody>
          <a:bodyPr/>
          <a:lstStyle>
            <a:lvl1pPr>
              <a:defRPr/>
            </a:lvl1pPr>
          </a:lstStyle>
          <a:p>
            <a:pPr>
              <a:defRPr/>
            </a:pPr>
            <a:fld id="{A38D6082-F22A-4734-8099-26DC72D35DD8}" type="slidenum">
              <a:rPr lang="en-US" altLang="en-US"/>
              <a:pPr>
                <a:defRPr/>
              </a:pPr>
              <a:t>‹#›</a:t>
            </a:fld>
            <a:endParaRPr lang="en-US" altLang="en-US"/>
          </a:p>
        </p:txBody>
      </p:sp>
      <p:sp>
        <p:nvSpPr>
          <p:cNvPr id="10" name="Footer Placeholder 1"/>
          <p:cNvSpPr>
            <a:spLocks noGrp="1"/>
          </p:cNvSpPr>
          <p:nvPr>
            <p:ph type="ftr" sz="quarter" idx="12"/>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NJ TAX TY2014 v2</a:t>
            </a:r>
            <a:endParaRPr lang="en-US"/>
          </a:p>
        </p:txBody>
      </p:sp>
    </p:spTree>
    <p:extLst>
      <p:ext uri="{BB962C8B-B14F-4D97-AF65-F5344CB8AC3E}">
        <p14:creationId xmlns:p14="http://schemas.microsoft.com/office/powerpoint/2010/main" val="1879231814"/>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r>
              <a:rPr lang="en-US" smtClean="0"/>
              <a:t>11-26-2015</a:t>
            </a:r>
            <a:endParaRPr lang="en-US"/>
          </a:p>
        </p:txBody>
      </p:sp>
      <p:sp>
        <p:nvSpPr>
          <p:cNvPr id="4" name="Rectangle 11"/>
          <p:cNvSpPr>
            <a:spLocks noGrp="1" noChangeArrowheads="1"/>
          </p:cNvSpPr>
          <p:nvPr>
            <p:ph type="sldNum" sz="quarter" idx="11"/>
          </p:nvPr>
        </p:nvSpPr>
        <p:spPr>
          <a:ln/>
        </p:spPr>
        <p:txBody>
          <a:bodyPr/>
          <a:lstStyle>
            <a:lvl1pPr>
              <a:defRPr/>
            </a:lvl1pPr>
          </a:lstStyle>
          <a:p>
            <a:pPr>
              <a:defRPr/>
            </a:pPr>
            <a:fld id="{55728B97-D0F9-43B3-BCA0-A49776DBC85D}" type="slidenum">
              <a:rPr lang="en-US" altLang="en-US"/>
              <a:pPr>
                <a:defRPr/>
              </a:pPr>
              <a:t>‹#›</a:t>
            </a:fld>
            <a:endParaRPr lang="en-US" altLang="en-US"/>
          </a:p>
        </p:txBody>
      </p:sp>
      <p:sp>
        <p:nvSpPr>
          <p:cNvPr id="6"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NJ TAX TY2014 v2</a:t>
            </a:r>
            <a:endParaRPr lang="en-US"/>
          </a:p>
        </p:txBody>
      </p:sp>
    </p:spTree>
    <p:extLst>
      <p:ext uri="{BB962C8B-B14F-4D97-AF65-F5344CB8AC3E}">
        <p14:creationId xmlns:p14="http://schemas.microsoft.com/office/powerpoint/2010/main" val="3914779533"/>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smtClean="0"/>
              <a:t>11-26-2015</a:t>
            </a:r>
            <a:endParaRPr lang="en-US"/>
          </a:p>
        </p:txBody>
      </p:sp>
      <p:sp>
        <p:nvSpPr>
          <p:cNvPr id="3" name="Rectangle 11"/>
          <p:cNvSpPr>
            <a:spLocks noGrp="1" noChangeArrowheads="1"/>
          </p:cNvSpPr>
          <p:nvPr>
            <p:ph type="sldNum" sz="quarter" idx="11"/>
          </p:nvPr>
        </p:nvSpPr>
        <p:spPr>
          <a:ln/>
        </p:spPr>
        <p:txBody>
          <a:bodyPr/>
          <a:lstStyle>
            <a:lvl1pPr>
              <a:defRPr/>
            </a:lvl1pPr>
          </a:lstStyle>
          <a:p>
            <a:pPr>
              <a:defRPr/>
            </a:pPr>
            <a:fld id="{35EE5FE8-0449-4FAB-9024-CDB22BDA78C5}" type="slidenum">
              <a:rPr lang="en-US" altLang="en-US"/>
              <a:pPr>
                <a:defRPr/>
              </a:pPr>
              <a:t>‹#›</a:t>
            </a:fld>
            <a:endParaRPr lang="en-US" altLang="en-US"/>
          </a:p>
        </p:txBody>
      </p:sp>
      <p:sp>
        <p:nvSpPr>
          <p:cNvPr id="5"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NJ TAX TY2014 v2</a:t>
            </a:r>
            <a:endParaRPr lang="en-US"/>
          </a:p>
        </p:txBody>
      </p:sp>
    </p:spTree>
    <p:extLst>
      <p:ext uri="{BB962C8B-B14F-4D97-AF65-F5344CB8AC3E}">
        <p14:creationId xmlns:p14="http://schemas.microsoft.com/office/powerpoint/2010/main" val="3180807507"/>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11-26-2015</a:t>
            </a:r>
            <a:endParaRPr lang="en-US"/>
          </a:p>
        </p:txBody>
      </p:sp>
      <p:sp>
        <p:nvSpPr>
          <p:cNvPr id="6" name="Rectangle 11"/>
          <p:cNvSpPr>
            <a:spLocks noGrp="1" noChangeArrowheads="1"/>
          </p:cNvSpPr>
          <p:nvPr>
            <p:ph type="sldNum" sz="quarter" idx="11"/>
          </p:nvPr>
        </p:nvSpPr>
        <p:spPr>
          <a:ln/>
        </p:spPr>
        <p:txBody>
          <a:bodyPr/>
          <a:lstStyle>
            <a:lvl1pPr>
              <a:defRPr/>
            </a:lvl1pPr>
          </a:lstStyle>
          <a:p>
            <a:pPr>
              <a:defRPr/>
            </a:pPr>
            <a:fld id="{81B633AC-A754-4F92-AB1E-2CFB9C6A74F6}" type="slidenum">
              <a:rPr lang="en-US" altLang="en-US"/>
              <a:pPr>
                <a:defRPr/>
              </a:pPr>
              <a:t>‹#›</a:t>
            </a:fld>
            <a:endParaRPr lang="en-US" altLang="en-US"/>
          </a:p>
        </p:txBody>
      </p:sp>
      <p:sp>
        <p:nvSpPr>
          <p:cNvPr id="8"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NJ TAX TY2014 v2</a:t>
            </a:r>
            <a:endParaRPr lang="en-US"/>
          </a:p>
        </p:txBody>
      </p:sp>
    </p:spTree>
    <p:extLst>
      <p:ext uri="{BB962C8B-B14F-4D97-AF65-F5344CB8AC3E}">
        <p14:creationId xmlns:p14="http://schemas.microsoft.com/office/powerpoint/2010/main" val="1770462054"/>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11-26-2015</a:t>
            </a:r>
            <a:endParaRPr lang="en-US"/>
          </a:p>
        </p:txBody>
      </p:sp>
      <p:sp>
        <p:nvSpPr>
          <p:cNvPr id="6" name="Rectangle 11"/>
          <p:cNvSpPr>
            <a:spLocks noGrp="1" noChangeArrowheads="1"/>
          </p:cNvSpPr>
          <p:nvPr>
            <p:ph type="sldNum" sz="quarter" idx="11"/>
          </p:nvPr>
        </p:nvSpPr>
        <p:spPr>
          <a:ln/>
        </p:spPr>
        <p:txBody>
          <a:bodyPr/>
          <a:lstStyle>
            <a:lvl1pPr>
              <a:defRPr/>
            </a:lvl1pPr>
          </a:lstStyle>
          <a:p>
            <a:pPr>
              <a:defRPr/>
            </a:pPr>
            <a:fld id="{4B166F7D-5E7B-4F84-9233-B1E5EC7A2025}" type="slidenum">
              <a:rPr lang="en-US" altLang="en-US"/>
              <a:pPr>
                <a:defRPr/>
              </a:pPr>
              <a:t>‹#›</a:t>
            </a:fld>
            <a:endParaRPr lang="en-US" altLang="en-US"/>
          </a:p>
        </p:txBody>
      </p:sp>
      <p:sp>
        <p:nvSpPr>
          <p:cNvPr id="8"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NJ TAX TY2014 v2</a:t>
            </a:r>
            <a:endParaRPr lang="en-US"/>
          </a:p>
        </p:txBody>
      </p:sp>
    </p:spTree>
    <p:extLst>
      <p:ext uri="{BB962C8B-B14F-4D97-AF65-F5344CB8AC3E}">
        <p14:creationId xmlns:p14="http://schemas.microsoft.com/office/powerpoint/2010/main" val="916924721"/>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2" name="Rectangle 3"/>
            <p:cNvSpPr>
              <a:spLocks noChangeArrowheads="1"/>
            </p:cNvSpPr>
            <p:nvPr/>
          </p:nvSpPr>
          <p:spPr bwMode="auto">
            <a:xfrm>
              <a:off x="0" y="0"/>
              <a:ext cx="384" cy="3072"/>
            </a:xfrm>
            <a:prstGeom prst="rect">
              <a:avLst/>
            </a:prstGeom>
            <a:solidFill>
              <a:schemeClr val="accent1"/>
            </a:solidFill>
            <a:ln>
              <a:noFill/>
            </a:ln>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smtClean="0">
                <a:latin typeface="Calibri" pitchFamily="34" charset="0"/>
              </a:endParaRPr>
            </a:p>
          </p:txBody>
        </p:sp>
        <p:grpSp>
          <p:nvGrpSpPr>
            <p:cNvPr id="1033" name="Group 4"/>
            <p:cNvGrpSpPr>
              <a:grpSpLocks/>
            </p:cNvGrpSpPr>
            <p:nvPr/>
          </p:nvGrpSpPr>
          <p:grpSpPr bwMode="auto">
            <a:xfrm>
              <a:off x="240" y="893"/>
              <a:ext cx="5232" cy="115"/>
              <a:chOff x="240" y="893"/>
              <a:chExt cx="5232" cy="115"/>
            </a:xfrm>
          </p:grpSpPr>
          <p:sp>
            <p:nvSpPr>
              <p:cNvPr id="1034" name="Rectangle 5"/>
              <p:cNvSpPr>
                <a:spLocks noChangeArrowheads="1"/>
              </p:cNvSpPr>
              <p:nvPr/>
            </p:nvSpPr>
            <p:spPr bwMode="auto">
              <a:xfrm>
                <a:off x="4320" y="893"/>
                <a:ext cx="1152" cy="115"/>
              </a:xfrm>
              <a:prstGeom prst="rect">
                <a:avLst/>
              </a:prstGeom>
              <a:solidFill>
                <a:schemeClr val="folHlink"/>
              </a:solidFill>
              <a:ln>
                <a:noFill/>
              </a:ln>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smtClean="0">
                  <a:latin typeface="Calibri" pitchFamily="34" charset="0"/>
                </a:endParaRPr>
              </a:p>
            </p:txBody>
          </p:sp>
          <p:sp>
            <p:nvSpPr>
              <p:cNvPr id="1035"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27" name="Rectangle 7"/>
          <p:cNvSpPr>
            <a:spLocks noGrp="1" noChangeArrowheads="1"/>
          </p:cNvSpPr>
          <p:nvPr>
            <p:ph type="title"/>
          </p:nvPr>
        </p:nvSpPr>
        <p:spPr bwMode="auto">
          <a:xfrm>
            <a:off x="609600" y="277813"/>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smtClean="0"/>
              <a:t>Click to edit Master title style</a:t>
            </a:r>
            <a:endParaRPr lang="en-US" altLang="en-US" dirty="0" smtClean="0"/>
          </a:p>
        </p:txBody>
      </p:sp>
      <p:sp>
        <p:nvSpPr>
          <p:cNvPr id="1028" name="Rectangle 8"/>
          <p:cNvSpPr>
            <a:spLocks noGrp="1" noChangeArrowheads="1"/>
          </p:cNvSpPr>
          <p:nvPr>
            <p:ph type="body" idx="1"/>
          </p:nvPr>
        </p:nvSpPr>
        <p:spPr bwMode="auto">
          <a:xfrm>
            <a:off x="609600" y="1600200"/>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8057" name="Rectangle 9"/>
          <p:cNvSpPr>
            <a:spLocks noGrp="1" noChangeArrowheads="1"/>
          </p:cNvSpPr>
          <p:nvPr>
            <p:ph type="dt" sz="half" idx="2"/>
          </p:nvPr>
        </p:nvSpPr>
        <p:spPr bwMode="auto">
          <a:xfrm>
            <a:off x="457200" y="6400800"/>
            <a:ext cx="1981200" cy="3016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mn-lt"/>
                <a:cs typeface="Arial" charset="0"/>
              </a:defRPr>
            </a:lvl1pPr>
          </a:lstStyle>
          <a:p>
            <a:pPr>
              <a:defRPr/>
            </a:pPr>
            <a:r>
              <a:rPr lang="en-US" smtClean="0"/>
              <a:t>11-26-2015</a:t>
            </a:r>
            <a:endParaRPr lang="en-US"/>
          </a:p>
        </p:txBody>
      </p:sp>
      <p:sp>
        <p:nvSpPr>
          <p:cNvPr id="258059" name="Rectangle 11"/>
          <p:cNvSpPr>
            <a:spLocks noGrp="1" noChangeArrowheads="1"/>
          </p:cNvSpPr>
          <p:nvPr>
            <p:ph type="sldNum" sz="quarter" idx="4"/>
          </p:nvPr>
        </p:nvSpPr>
        <p:spPr bwMode="auto">
          <a:xfrm>
            <a:off x="6781800" y="6400800"/>
            <a:ext cx="19050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smtClean="0">
                <a:latin typeface="+mn-lt"/>
                <a:cs typeface="Arial" panose="020B0604020202020204" pitchFamily="34" charset="0"/>
              </a:defRPr>
            </a:lvl1pPr>
          </a:lstStyle>
          <a:p>
            <a:pPr>
              <a:defRPr/>
            </a:pPr>
            <a:fld id="{7DBD8DE5-9380-4B70-8F1A-AEF6BC3E3575}" type="slidenum">
              <a:rPr lang="en-US" altLang="en-US" smtClean="0"/>
              <a:pPr>
                <a:defRPr/>
              </a:pPr>
              <a:t>‹#›</a:t>
            </a:fld>
            <a:endParaRPr lang="en-US" altLang="en-US"/>
          </a:p>
        </p:txBody>
      </p:sp>
      <p:sp>
        <p:nvSpPr>
          <p:cNvPr id="1031"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NJ TAX TY2014 v2</a:t>
            </a:r>
            <a:endParaRPr lang="en-US"/>
          </a:p>
        </p:txBody>
      </p:sp>
    </p:spTree>
  </p:cSld>
  <p:clrMap bg1="lt1" tx1="dk1" bg2="lt2" tx2="dk2" accent1="accent1" accent2="accent2" accent3="accent3" accent4="accent4" accent5="accent5" accent6="accent6" hlink="hlink" folHlink="folHlink"/>
  <p:sldLayoutIdLst>
    <p:sldLayoutId id="2147485995" r:id="rId1"/>
    <p:sldLayoutId id="2147485982" r:id="rId2"/>
    <p:sldLayoutId id="2147485983" r:id="rId3"/>
    <p:sldLayoutId id="2147485984" r:id="rId4"/>
    <p:sldLayoutId id="2147485985" r:id="rId5"/>
    <p:sldLayoutId id="2147485986" r:id="rId6"/>
    <p:sldLayoutId id="2147485987" r:id="rId7"/>
    <p:sldLayoutId id="2147485988" r:id="rId8"/>
    <p:sldLayoutId id="2147485989" r:id="rId9"/>
  </p:sldLayoutIdLst>
  <p:transition/>
  <p:timing>
    <p:tnLst>
      <p:par>
        <p:cTn id="1" dur="indefinite" restart="never" nodeType="tmRoot"/>
      </p:par>
    </p:tnLst>
  </p:timing>
  <p:hf hdr="0"/>
  <p:txStyles>
    <p:titleStyle>
      <a:lvl1pPr algn="l" rtl="0" eaLnBrk="1" fontAlgn="base" hangingPunct="1">
        <a:spcBef>
          <a:spcPct val="0"/>
        </a:spcBef>
        <a:spcAft>
          <a:spcPct val="0"/>
        </a:spcAft>
        <a:defRPr sz="4200" b="1">
          <a:solidFill>
            <a:schemeClr val="tx2"/>
          </a:solidFill>
          <a:latin typeface="+mj-lt"/>
          <a:ea typeface="+mj-ea"/>
          <a:cs typeface="+mj-cs"/>
        </a:defRPr>
      </a:lvl1pPr>
      <a:lvl2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2pPr>
      <a:lvl3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3pPr>
      <a:lvl4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4pPr>
      <a:lvl5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5pPr>
      <a:lvl6pPr marL="4572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6pPr>
      <a:lvl7pPr marL="9144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7pPr>
      <a:lvl8pPr marL="13716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8pPr>
      <a:lvl9pPr marL="18288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9pPr>
    </p:titleStyle>
    <p:bodyStyle>
      <a:lvl1pPr marL="342900" indent="-342900" algn="l" rtl="0" eaLnBrk="1" fontAlgn="base" hangingPunct="1">
        <a:spcBef>
          <a:spcPct val="20000"/>
        </a:spcBef>
        <a:spcAft>
          <a:spcPct val="0"/>
        </a:spcAft>
        <a:buClr>
          <a:schemeClr val="folHlink"/>
        </a:buClr>
        <a:buSzPct val="90000"/>
        <a:buFont typeface="Wingdings" panose="05000000000000000000"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anose="05000000000000000000" pitchFamily="2" charset="2"/>
        <a:buChar char="n"/>
        <a:defRPr sz="28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55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ctrTitle"/>
          </p:nvPr>
        </p:nvSpPr>
        <p:spPr/>
        <p:txBody>
          <a:bodyPr>
            <a:normAutofit/>
          </a:bodyPr>
          <a:lstStyle/>
          <a:p>
            <a:r>
              <a:rPr lang="en-US" altLang="en-US" dirty="0" smtClean="0"/>
              <a:t>Beginning Tax Return -</a:t>
            </a:r>
            <a:br>
              <a:rPr lang="en-US" altLang="en-US" dirty="0" smtClean="0"/>
            </a:br>
            <a:r>
              <a:rPr lang="en-US" altLang="en-US" dirty="0" err="1" smtClean="0"/>
              <a:t>TaxWise</a:t>
            </a:r>
            <a:r>
              <a:rPr lang="en-US" altLang="en-US" smtClean="0"/>
              <a:t> Main </a:t>
            </a:r>
            <a:r>
              <a:rPr lang="en-US" altLang="en-US" dirty="0" smtClean="0"/>
              <a:t>Info Screen</a:t>
            </a:r>
          </a:p>
        </p:txBody>
      </p:sp>
      <p:sp>
        <p:nvSpPr>
          <p:cNvPr id="161795" name="Rectangle 3"/>
          <p:cNvSpPr>
            <a:spLocks noGrp="1" noChangeArrowheads="1"/>
          </p:cNvSpPr>
          <p:nvPr>
            <p:ph type="subTitle" idx="1"/>
          </p:nvPr>
        </p:nvSpPr>
        <p:spPr/>
        <p:txBody>
          <a:bodyPr/>
          <a:lstStyle/>
          <a:p>
            <a:pPr marL="457200" lvl="1" indent="0" algn="ctr">
              <a:buFont typeface="Wingdings" panose="05000000000000000000" pitchFamily="2" charset="2"/>
              <a:buNone/>
            </a:pPr>
            <a:r>
              <a:rPr lang="en-US" altLang="en-US" dirty="0" smtClean="0"/>
              <a:t>Pub 4012 Main Information Screen section</a:t>
            </a:r>
          </a:p>
          <a:p>
            <a:pPr marL="457200" lvl="1" indent="0" algn="ctr">
              <a:buFont typeface="Wingdings" panose="05000000000000000000" pitchFamily="2" charset="2"/>
              <a:buNone/>
            </a:pPr>
            <a:r>
              <a:rPr lang="en-US" altLang="en-US" dirty="0" smtClean="0"/>
              <a:t>NJ 1040 Pages 1 and 2 </a:t>
            </a:r>
          </a:p>
        </p:txBody>
      </p:sp>
      <p:sp>
        <p:nvSpPr>
          <p:cNvPr id="2" name="Date Placeholder 1"/>
          <p:cNvSpPr>
            <a:spLocks noGrp="1"/>
          </p:cNvSpPr>
          <p:nvPr>
            <p:ph type="dt" sz="half" idx="10"/>
          </p:nvPr>
        </p:nvSpPr>
        <p:spPr/>
        <p:txBody>
          <a:bodyPr/>
          <a:lstStyle/>
          <a:p>
            <a:r>
              <a:rPr lang="en-US" smtClean="0"/>
              <a:t>11-26-2015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2"/>
          </p:nvPr>
        </p:nvSpPr>
        <p:spPr/>
        <p:txBody>
          <a:bodyPr/>
          <a:lstStyle/>
          <a:p>
            <a:fld id="{251E97C6-B5EA-4059-8D5E-F0990EFE7977}" type="slidenum">
              <a:rPr lang="en-US" smtClean="0"/>
              <a:pPr/>
              <a:t>1</a:t>
            </a:fld>
            <a:endParaRPr lang="en-US"/>
          </a:p>
        </p:txBody>
      </p:sp>
    </p:spTree>
    <p:extLst>
      <p:ext uri="{BB962C8B-B14F-4D97-AF65-F5344CB8AC3E}">
        <p14:creationId xmlns:p14="http://schemas.microsoft.com/office/powerpoint/2010/main" val="397709756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p:txBody>
          <a:bodyPr>
            <a:normAutofit fontScale="90000"/>
          </a:bodyPr>
          <a:lstStyle/>
          <a:p>
            <a:r>
              <a:rPr lang="en-US" altLang="en-US" smtClean="0"/>
              <a:t>Filing a Return for a  Deceased Taxpayer</a:t>
            </a:r>
            <a:endParaRPr lang="en-US" altLang="en-US" dirty="0" smtClean="0"/>
          </a:p>
        </p:txBody>
      </p:sp>
      <p:sp>
        <p:nvSpPr>
          <p:cNvPr id="180227" name="Content Placeholder 2"/>
          <p:cNvSpPr>
            <a:spLocks noGrp="1"/>
          </p:cNvSpPr>
          <p:nvPr>
            <p:ph idx="1"/>
          </p:nvPr>
        </p:nvSpPr>
        <p:spPr/>
        <p:txBody>
          <a:bodyPr>
            <a:normAutofit fontScale="55000" lnSpcReduction="20000"/>
          </a:bodyPr>
          <a:lstStyle/>
          <a:p>
            <a:r>
              <a:rPr lang="en-US" altLang="en-US" b="1" u="sng" dirty="0" smtClean="0"/>
              <a:t>Return filed by surviving spouse</a:t>
            </a:r>
          </a:p>
          <a:p>
            <a:pPr lvl="1"/>
            <a:r>
              <a:rPr lang="en-US" altLang="en-US" dirty="0" smtClean="0"/>
              <a:t>Surviving spouse’s name must be first   AND</a:t>
            </a:r>
          </a:p>
          <a:p>
            <a:pPr lvl="1"/>
            <a:r>
              <a:rPr lang="en-US" altLang="en-US" dirty="0" smtClean="0"/>
              <a:t>Return must be listed under Social Security # of surviving spouse</a:t>
            </a:r>
          </a:p>
          <a:p>
            <a:pPr lvl="2"/>
            <a:r>
              <a:rPr lang="en-US" altLang="en-US" dirty="0" smtClean="0"/>
              <a:t>You can start a return under deceased's name to get carry-forward data and then change name order of names on Main Info</a:t>
            </a:r>
          </a:p>
          <a:p>
            <a:pPr lvl="1"/>
            <a:r>
              <a:rPr lang="en-US" altLang="en-US" dirty="0" smtClean="0"/>
              <a:t>Should include income earned by decedent up to date of death plus full-year income for surviving spouse</a:t>
            </a:r>
          </a:p>
          <a:p>
            <a:pPr lvl="1"/>
            <a:r>
              <a:rPr lang="en-US" altLang="en-US" dirty="0" smtClean="0"/>
              <a:t>Add “Signing as surviving spouse” next to signature</a:t>
            </a:r>
          </a:p>
          <a:p>
            <a:r>
              <a:rPr lang="en-US" altLang="en-US" b="1" u="sng" dirty="0" smtClean="0"/>
              <a:t>Return filed by personal representative </a:t>
            </a:r>
            <a:r>
              <a:rPr lang="en-US" altLang="en-US" dirty="0" smtClean="0"/>
              <a:t>(</a:t>
            </a:r>
            <a:r>
              <a:rPr lang="en-US" dirty="0" smtClean="0"/>
              <a:t>executor </a:t>
            </a:r>
            <a:r>
              <a:rPr lang="en-US" dirty="0"/>
              <a:t>or administrator of the decedent’s estate, as appointed or certified by the </a:t>
            </a:r>
            <a:r>
              <a:rPr lang="en-US" dirty="0" smtClean="0"/>
              <a:t>court</a:t>
            </a:r>
            <a:r>
              <a:rPr lang="en-US" dirty="0"/>
              <a:t>)</a:t>
            </a:r>
            <a:endParaRPr lang="en-US" dirty="0" smtClean="0"/>
          </a:p>
          <a:p>
            <a:pPr lvl="1"/>
            <a:r>
              <a:rPr lang="en-US" altLang="en-US" dirty="0" smtClean="0"/>
              <a:t>Only include income &amp; deductions up to date of death</a:t>
            </a:r>
          </a:p>
          <a:p>
            <a:pPr lvl="1"/>
            <a:r>
              <a:rPr lang="en-US" altLang="en-US" dirty="0" smtClean="0"/>
              <a:t>File Form 56 Notice Concerning Fiduciary Relationship to notify IRS of contact for correspondence</a:t>
            </a:r>
          </a:p>
          <a:p>
            <a:pPr lvl="1"/>
            <a:r>
              <a:rPr lang="en-US" altLang="en-US" dirty="0" smtClean="0"/>
              <a:t>If filing a current year tax return and refund is due, attach copy of Court Appointment Certificate </a:t>
            </a:r>
          </a:p>
          <a:p>
            <a:pPr lvl="1"/>
            <a:r>
              <a:rPr lang="en-US" altLang="en-US" dirty="0" smtClean="0"/>
              <a:t>If filing an amended return</a:t>
            </a:r>
            <a:r>
              <a:rPr lang="en-US" altLang="en-US" dirty="0"/>
              <a:t>, </a:t>
            </a:r>
            <a:r>
              <a:rPr lang="en-US" altLang="en-US" dirty="0" smtClean="0"/>
              <a:t>attach a copy </a:t>
            </a:r>
            <a:r>
              <a:rPr lang="en-US" altLang="en-US" dirty="0"/>
              <a:t>of Court Appointment </a:t>
            </a:r>
            <a:r>
              <a:rPr lang="en-US" altLang="en-US" dirty="0" smtClean="0"/>
              <a:t>Certificate</a:t>
            </a:r>
            <a:r>
              <a:rPr lang="en-US" altLang="en-US" dirty="0"/>
              <a:t> </a:t>
            </a:r>
            <a:r>
              <a:rPr lang="en-US" altLang="en-US" dirty="0" smtClean="0"/>
              <a:t>and paper Form </a:t>
            </a:r>
            <a:r>
              <a:rPr lang="en-US" altLang="en-US" dirty="0"/>
              <a:t>1310 </a:t>
            </a:r>
            <a:r>
              <a:rPr lang="en-US" altLang="en-US" dirty="0" smtClean="0"/>
              <a:t> Statement </a:t>
            </a:r>
            <a:r>
              <a:rPr lang="en-US" altLang="en-US" dirty="0"/>
              <a:t>of Person Claiming Refund Due a Deceased Taxpayer via </a:t>
            </a:r>
            <a:r>
              <a:rPr lang="en-US" altLang="en-US" dirty="0" smtClean="0"/>
              <a:t>mail </a:t>
            </a:r>
          </a:p>
          <a:p>
            <a:pPr lvl="1"/>
            <a:r>
              <a:rPr lang="en-US" altLang="en-US" dirty="0" smtClean="0"/>
              <a:t>Sign return followed by “Personal Representative”</a:t>
            </a:r>
          </a:p>
          <a:p>
            <a:r>
              <a:rPr lang="en-US" altLang="en-US" b="1" u="sng" dirty="0" smtClean="0"/>
              <a:t>Return filed by anyone else</a:t>
            </a:r>
          </a:p>
          <a:p>
            <a:pPr lvl="1"/>
            <a:r>
              <a:rPr lang="en-US" altLang="en-US" dirty="0" smtClean="0"/>
              <a:t>If refund is due,  mail in paper Form 1310</a:t>
            </a:r>
          </a:p>
          <a:p>
            <a:endParaRPr lang="en-US" altLang="en-US" dirty="0" smtClean="0"/>
          </a:p>
          <a:p>
            <a:pPr lvl="1"/>
            <a:endParaRPr lang="en-US" altLang="en-US" dirty="0" smtClean="0"/>
          </a:p>
          <a:p>
            <a:endParaRPr lang="en-US" altLang="en-US" dirty="0" smtClean="0"/>
          </a:p>
        </p:txBody>
      </p:sp>
      <p:sp>
        <p:nvSpPr>
          <p:cNvPr id="5" name="TextBox 4"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smtClean="0"/>
              <a:t>(cont’d)</a:t>
            </a:r>
            <a:endParaRPr lang="en-US" sz="1600" dirty="0"/>
          </a:p>
        </p:txBody>
      </p:sp>
      <p:sp>
        <p:nvSpPr>
          <p:cNvPr id="8" name="TextBox 7" descr="NJ Pub Ref" title="NJ Pub Ref"/>
          <p:cNvSpPr txBox="1"/>
          <p:nvPr/>
        </p:nvSpPr>
        <p:spPr>
          <a:xfrm>
            <a:off x="7821438" y="58579"/>
            <a:ext cx="947695" cy="246221"/>
          </a:xfrm>
          <a:prstGeom prst="rect">
            <a:avLst/>
          </a:prstGeom>
          <a:noFill/>
        </p:spPr>
        <p:txBody>
          <a:bodyPr wrap="none" tIns="0" bIns="0" rtlCol="0">
            <a:spAutoFit/>
          </a:bodyPr>
          <a:lstStyle/>
          <a:p>
            <a:pPr algn="r"/>
            <a:r>
              <a:rPr lang="en-US" sz="1600" dirty="0" smtClean="0"/>
              <a:t>Pub 559</a:t>
            </a:r>
            <a:endParaRPr lang="en-US" sz="1600" dirty="0"/>
          </a:p>
        </p:txBody>
      </p:sp>
      <p:sp>
        <p:nvSpPr>
          <p:cNvPr id="2" name="Date Placeholder 1"/>
          <p:cNvSpPr>
            <a:spLocks noGrp="1"/>
          </p:cNvSpPr>
          <p:nvPr>
            <p:ph type="dt" sz="half" idx="10"/>
          </p:nvPr>
        </p:nvSpPr>
        <p:spPr/>
        <p:txBody>
          <a:bodyPr/>
          <a:lstStyle/>
          <a:p>
            <a:r>
              <a:rPr lang="en-US" smtClean="0"/>
              <a:t>11-26-2015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10</a:t>
            </a:fld>
            <a:endParaRPr lang="en-US"/>
          </a:p>
        </p:txBody>
      </p:sp>
    </p:spTree>
    <p:extLst>
      <p:ext uri="{BB962C8B-B14F-4D97-AF65-F5344CB8AC3E}">
        <p14:creationId xmlns:p14="http://schemas.microsoft.com/office/powerpoint/2010/main" val="294856997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609601" y="1600200"/>
            <a:ext cx="8229600" cy="3962400"/>
          </a:xfrm>
          <a:prstGeom prst="rect">
            <a:avLst/>
          </a:prstGeom>
          <a:noFill/>
          <a:ln w="9525">
            <a:noFill/>
            <a:miter lim="800000"/>
            <a:headEnd/>
            <a:tailEnd/>
          </a:ln>
        </p:spPr>
      </p:pic>
      <p:sp>
        <p:nvSpPr>
          <p:cNvPr id="182275" name="Title 1"/>
          <p:cNvSpPr>
            <a:spLocks noGrp="1"/>
          </p:cNvSpPr>
          <p:nvPr>
            <p:ph type="title"/>
          </p:nvPr>
        </p:nvSpPr>
        <p:spPr>
          <a:xfrm>
            <a:off x="609600" y="228600"/>
            <a:ext cx="8077200" cy="1322387"/>
          </a:xfrm>
        </p:spPr>
        <p:txBody>
          <a:bodyPr>
            <a:normAutofit fontScale="90000"/>
          </a:bodyPr>
          <a:lstStyle/>
          <a:p>
            <a:r>
              <a:rPr lang="en-US" altLang="en-US" dirty="0" smtClean="0"/>
              <a:t>TW Main Information Screen</a:t>
            </a:r>
            <a:r>
              <a:rPr lang="en-US" altLang="en-US" sz="2800" dirty="0" smtClean="0">
                <a:solidFill>
                  <a:srgbClr val="FF0000"/>
                </a:solidFill>
              </a:rPr>
              <a:t>   </a:t>
            </a:r>
            <a:br>
              <a:rPr lang="en-US" altLang="en-US" sz="2800" dirty="0" smtClean="0">
                <a:solidFill>
                  <a:srgbClr val="FF0000"/>
                </a:solidFill>
              </a:rPr>
            </a:br>
            <a:r>
              <a:rPr lang="en-US" altLang="en-US" sz="3100" dirty="0" smtClean="0">
                <a:solidFill>
                  <a:schemeClr val="tx1"/>
                </a:solidFill>
              </a:rPr>
              <a:t>Final Joint Return </a:t>
            </a:r>
            <a:r>
              <a:rPr lang="en-US" altLang="en-US" sz="3200" dirty="0" smtClean="0"/>
              <a:t>Deceased Taxpayer – </a:t>
            </a:r>
            <a:br>
              <a:rPr lang="en-US" altLang="en-US" sz="3200" dirty="0" smtClean="0"/>
            </a:br>
            <a:r>
              <a:rPr lang="en-US" altLang="en-US" sz="3100" dirty="0" smtClean="0"/>
              <a:t>Filed by Surviving Spouse</a:t>
            </a:r>
          </a:p>
        </p:txBody>
      </p:sp>
      <p:sp>
        <p:nvSpPr>
          <p:cNvPr id="9" name="TextBox 8"/>
          <p:cNvSpPr txBox="1"/>
          <p:nvPr/>
        </p:nvSpPr>
        <p:spPr>
          <a:xfrm>
            <a:off x="6781800" y="3048000"/>
            <a:ext cx="2108200" cy="369332"/>
          </a:xfrm>
          <a:prstGeom prst="rect">
            <a:avLst/>
          </a:prstGeom>
          <a:solidFill>
            <a:schemeClr val="accent5">
              <a:lumMod val="75000"/>
            </a:schemeClr>
          </a:solidFill>
          <a:ln>
            <a:solidFill>
              <a:schemeClr val="tx2"/>
            </a:solidFill>
          </a:ln>
        </p:spPr>
        <p:txBody>
          <a:bodyPr wrap="square">
            <a:spAutoFit/>
          </a:bodyPr>
          <a:lstStyle/>
          <a:p>
            <a:pPr eaLnBrk="1" hangingPunct="1">
              <a:defRPr/>
            </a:pPr>
            <a:r>
              <a:rPr lang="en-US" b="1" dirty="0">
                <a:latin typeface="Arial" charset="0"/>
              </a:rPr>
              <a:t>Surviving spouse</a:t>
            </a:r>
          </a:p>
        </p:txBody>
      </p:sp>
      <p:sp>
        <p:nvSpPr>
          <p:cNvPr id="10" name="TextBox 9"/>
          <p:cNvSpPr txBox="1"/>
          <p:nvPr/>
        </p:nvSpPr>
        <p:spPr>
          <a:xfrm>
            <a:off x="6858000" y="3886200"/>
            <a:ext cx="2133600" cy="369888"/>
          </a:xfrm>
          <a:prstGeom prst="rect">
            <a:avLst/>
          </a:prstGeom>
          <a:solidFill>
            <a:schemeClr val="accent5">
              <a:lumMod val="75000"/>
            </a:schemeClr>
          </a:solidFill>
          <a:ln>
            <a:solidFill>
              <a:schemeClr val="tx2"/>
            </a:solidFill>
          </a:ln>
        </p:spPr>
        <p:txBody>
          <a:bodyPr wrap="none">
            <a:spAutoFit/>
          </a:bodyPr>
          <a:lstStyle/>
          <a:p>
            <a:pPr eaLnBrk="1" hangingPunct="1">
              <a:defRPr/>
            </a:pPr>
            <a:r>
              <a:rPr lang="en-US" b="1" dirty="0">
                <a:latin typeface="Arial" charset="0"/>
              </a:rPr>
              <a:t>Deceased spouse</a:t>
            </a:r>
          </a:p>
        </p:txBody>
      </p:sp>
      <p:sp>
        <p:nvSpPr>
          <p:cNvPr id="11" name="TextBox 10"/>
          <p:cNvSpPr txBox="1"/>
          <p:nvPr/>
        </p:nvSpPr>
        <p:spPr>
          <a:xfrm>
            <a:off x="5715000" y="4419600"/>
            <a:ext cx="3124199" cy="923330"/>
          </a:xfrm>
          <a:prstGeom prst="rect">
            <a:avLst/>
          </a:prstGeom>
          <a:solidFill>
            <a:schemeClr val="accent5">
              <a:lumMod val="75000"/>
            </a:schemeClr>
          </a:solidFill>
          <a:ln>
            <a:solidFill>
              <a:schemeClr val="tx2"/>
            </a:solidFill>
          </a:ln>
        </p:spPr>
        <p:txBody>
          <a:bodyPr wrap="square">
            <a:spAutoFit/>
          </a:bodyPr>
          <a:lstStyle/>
          <a:p>
            <a:pPr eaLnBrk="1" hangingPunct="1">
              <a:defRPr/>
            </a:pPr>
            <a:r>
              <a:rPr lang="en-US" b="1" dirty="0">
                <a:latin typeface="Arial" charset="0"/>
              </a:rPr>
              <a:t>%  space  surviving spouse </a:t>
            </a:r>
            <a:r>
              <a:rPr lang="en-US" b="1" dirty="0" smtClean="0">
                <a:latin typeface="Arial" charset="0"/>
              </a:rPr>
              <a:t>name or Personal Representative name</a:t>
            </a:r>
            <a:endParaRPr lang="en-US" b="1" dirty="0">
              <a:latin typeface="Arial" charset="0"/>
            </a:endParaRPr>
          </a:p>
        </p:txBody>
      </p:sp>
      <p:sp>
        <p:nvSpPr>
          <p:cNvPr id="12" name="TextBox 11"/>
          <p:cNvSpPr txBox="1"/>
          <p:nvPr/>
        </p:nvSpPr>
        <p:spPr>
          <a:xfrm>
            <a:off x="0" y="5562600"/>
            <a:ext cx="9144000" cy="923330"/>
          </a:xfrm>
          <a:prstGeom prst="rect">
            <a:avLst/>
          </a:prstGeom>
          <a:solidFill>
            <a:schemeClr val="accent5">
              <a:lumMod val="75000"/>
            </a:schemeClr>
          </a:solidFill>
          <a:ln>
            <a:solidFill>
              <a:schemeClr val="tx2"/>
            </a:solidFill>
          </a:ln>
        </p:spPr>
        <p:txBody>
          <a:bodyPr>
            <a:spAutoFit/>
          </a:bodyPr>
          <a:lstStyle/>
          <a:p>
            <a:pPr eaLnBrk="1" hangingPunct="1">
              <a:defRPr/>
            </a:pPr>
            <a:r>
              <a:rPr lang="en-US" b="1" dirty="0" smtClean="0">
                <a:latin typeface="Arial" charset="0"/>
              </a:rPr>
              <a:t>Combination of name on Name line 2 + surviving spouse name cannot </a:t>
            </a:r>
            <a:r>
              <a:rPr lang="en-US" b="1" dirty="0">
                <a:latin typeface="Arial" charset="0"/>
              </a:rPr>
              <a:t>exceed </a:t>
            </a:r>
            <a:r>
              <a:rPr lang="en-US" b="1" dirty="0" smtClean="0">
                <a:latin typeface="Arial" charset="0"/>
              </a:rPr>
              <a:t>30 characters </a:t>
            </a:r>
            <a:r>
              <a:rPr lang="en-US" b="1" dirty="0">
                <a:latin typeface="Arial" charset="0"/>
              </a:rPr>
              <a:t>or will </a:t>
            </a:r>
            <a:r>
              <a:rPr lang="en-US" b="1" dirty="0" smtClean="0">
                <a:latin typeface="Arial" charset="0"/>
              </a:rPr>
              <a:t>generate </a:t>
            </a:r>
            <a:r>
              <a:rPr lang="en-US" b="1" dirty="0">
                <a:latin typeface="Arial" charset="0"/>
              </a:rPr>
              <a:t>e-file </a:t>
            </a:r>
            <a:r>
              <a:rPr lang="en-US" b="1" dirty="0" smtClean="0">
                <a:latin typeface="Arial" charset="0"/>
              </a:rPr>
              <a:t>error.  </a:t>
            </a:r>
            <a:r>
              <a:rPr lang="en-US" b="1" dirty="0">
                <a:latin typeface="Arial" charset="0"/>
              </a:rPr>
              <a:t>&gt; 30 characters need to </a:t>
            </a:r>
            <a:r>
              <a:rPr lang="en-US" b="1" dirty="0" smtClean="0">
                <a:latin typeface="Arial" charset="0"/>
              </a:rPr>
              <a:t>truncate names or paper </a:t>
            </a:r>
            <a:r>
              <a:rPr lang="en-US" b="1" dirty="0">
                <a:latin typeface="Arial" charset="0"/>
              </a:rPr>
              <a:t>file Federal, not NJ</a:t>
            </a:r>
          </a:p>
        </p:txBody>
      </p:sp>
      <p:pic>
        <p:nvPicPr>
          <p:cNvPr id="15" name="Picture 14"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85800"/>
            <a:ext cx="612648" cy="344615"/>
          </a:xfrm>
          <a:prstGeom prst="rect">
            <a:avLst/>
          </a:prstGeom>
        </p:spPr>
      </p:pic>
      <p:sp>
        <p:nvSpPr>
          <p:cNvPr id="2" name="Date Placeholder 1"/>
          <p:cNvSpPr>
            <a:spLocks noGrp="1"/>
          </p:cNvSpPr>
          <p:nvPr>
            <p:ph type="dt" sz="half" idx="10"/>
          </p:nvPr>
        </p:nvSpPr>
        <p:spPr/>
        <p:txBody>
          <a:bodyPr/>
          <a:lstStyle/>
          <a:p>
            <a:r>
              <a:rPr lang="en-US" smtClean="0"/>
              <a:t>11-26-2015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11</a:t>
            </a:fld>
            <a:endParaRPr lang="en-US"/>
          </a:p>
        </p:txBody>
      </p:sp>
      <p:sp>
        <p:nvSpPr>
          <p:cNvPr id="13" name="Oval 5"/>
          <p:cNvSpPr>
            <a:spLocks noChangeArrowheads="1"/>
          </p:cNvSpPr>
          <p:nvPr/>
        </p:nvSpPr>
        <p:spPr bwMode="auto">
          <a:xfrm>
            <a:off x="1219200" y="3124200"/>
            <a:ext cx="35814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4" name="Oval 5"/>
          <p:cNvSpPr>
            <a:spLocks noChangeArrowheads="1"/>
          </p:cNvSpPr>
          <p:nvPr/>
        </p:nvSpPr>
        <p:spPr bwMode="auto">
          <a:xfrm>
            <a:off x="1143000" y="3962400"/>
            <a:ext cx="22098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6" name="Oval 5"/>
          <p:cNvSpPr>
            <a:spLocks noChangeArrowheads="1"/>
          </p:cNvSpPr>
          <p:nvPr/>
        </p:nvSpPr>
        <p:spPr bwMode="auto">
          <a:xfrm>
            <a:off x="3810000" y="4419600"/>
            <a:ext cx="15240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59204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cstate="print"/>
          <a:srcRect l="22642" t="26612" r="3774" b="33294"/>
          <a:stretch>
            <a:fillRect/>
          </a:stretch>
        </p:blipFill>
        <p:spPr bwMode="auto">
          <a:xfrm>
            <a:off x="609600" y="1600200"/>
            <a:ext cx="8001000" cy="4267200"/>
          </a:xfrm>
          <a:prstGeom prst="rect">
            <a:avLst/>
          </a:prstGeom>
          <a:noFill/>
          <a:ln w="9525">
            <a:noFill/>
            <a:miter lim="800000"/>
            <a:headEnd/>
            <a:tailEnd/>
          </a:ln>
        </p:spPr>
      </p:pic>
      <p:sp>
        <p:nvSpPr>
          <p:cNvPr id="184323" name="Title 1"/>
          <p:cNvSpPr>
            <a:spLocks noGrp="1"/>
          </p:cNvSpPr>
          <p:nvPr>
            <p:ph type="title"/>
          </p:nvPr>
        </p:nvSpPr>
        <p:spPr>
          <a:xfrm>
            <a:off x="533400" y="0"/>
            <a:ext cx="8077200" cy="1371600"/>
          </a:xfrm>
        </p:spPr>
        <p:txBody>
          <a:bodyPr>
            <a:normAutofit fontScale="90000"/>
          </a:bodyPr>
          <a:lstStyle/>
          <a:p>
            <a:r>
              <a:rPr lang="en-US" altLang="en-US" dirty="0" smtClean="0"/>
              <a:t>TW Main Information Screen</a:t>
            </a:r>
            <a:r>
              <a:rPr lang="en-US" altLang="en-US" sz="2800" dirty="0" smtClean="0">
                <a:solidFill>
                  <a:srgbClr val="FF0000"/>
                </a:solidFill>
              </a:rPr>
              <a:t>                                     </a:t>
            </a:r>
            <a:br>
              <a:rPr lang="en-US" altLang="en-US" sz="2800" dirty="0" smtClean="0">
                <a:solidFill>
                  <a:srgbClr val="FF0000"/>
                </a:solidFill>
              </a:rPr>
            </a:br>
            <a:r>
              <a:rPr lang="en-US" altLang="en-US" sz="3100" dirty="0" smtClean="0"/>
              <a:t>Deceased Taxpayer – </a:t>
            </a:r>
            <a:br>
              <a:rPr lang="en-US" altLang="en-US" sz="3100" dirty="0" smtClean="0"/>
            </a:br>
            <a:r>
              <a:rPr lang="en-US" altLang="en-US" sz="3100" dirty="0" smtClean="0"/>
              <a:t>Date of Death and Who is Filing Tax Return</a:t>
            </a:r>
          </a:p>
        </p:txBody>
      </p:sp>
      <p:sp>
        <p:nvSpPr>
          <p:cNvPr id="8" name="TextBox 7"/>
          <p:cNvSpPr txBox="1"/>
          <p:nvPr/>
        </p:nvSpPr>
        <p:spPr>
          <a:xfrm>
            <a:off x="6400800" y="3733800"/>
            <a:ext cx="2274982" cy="369332"/>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b="1" dirty="0" smtClean="0">
                <a:solidFill>
                  <a:srgbClr val="001132"/>
                </a:solidFill>
                <a:latin typeface="Arial" charset="0"/>
              </a:rPr>
              <a:t>Enter date </a:t>
            </a:r>
            <a:r>
              <a:rPr lang="en-US" b="1" dirty="0">
                <a:solidFill>
                  <a:srgbClr val="001132"/>
                </a:solidFill>
                <a:latin typeface="Arial" charset="0"/>
              </a:rPr>
              <a:t>of death</a:t>
            </a:r>
          </a:p>
        </p:txBody>
      </p:sp>
      <p:sp>
        <p:nvSpPr>
          <p:cNvPr id="10" name="TextBox 9"/>
          <p:cNvSpPr txBox="1"/>
          <p:nvPr/>
        </p:nvSpPr>
        <p:spPr>
          <a:xfrm>
            <a:off x="1828800" y="4267200"/>
            <a:ext cx="3581400" cy="369332"/>
          </a:xfrm>
          <a:prstGeom prst="rect">
            <a:avLst/>
          </a:prstGeom>
          <a:solidFill>
            <a:schemeClr val="accent5">
              <a:lumMod val="75000"/>
            </a:schemeClr>
          </a:solidFill>
          <a:ln>
            <a:solidFill>
              <a:schemeClr val="tx1"/>
            </a:solidFill>
          </a:ln>
        </p:spPr>
        <p:txBody>
          <a:bodyPr wrap="square">
            <a:spAutoFit/>
          </a:bodyPr>
          <a:lstStyle/>
          <a:p>
            <a:pPr eaLnBrk="1" hangingPunct="1">
              <a:defRPr/>
            </a:pPr>
            <a:r>
              <a:rPr lang="en-US" b="1" dirty="0" smtClean="0">
                <a:latin typeface="Arial" charset="0"/>
              </a:rPr>
              <a:t>TW checks who </a:t>
            </a:r>
            <a:r>
              <a:rPr lang="en-US" b="1" dirty="0">
                <a:latin typeface="Arial" charset="0"/>
              </a:rPr>
              <a:t>is filing return</a:t>
            </a:r>
          </a:p>
        </p:txBody>
      </p:sp>
      <p:sp>
        <p:nvSpPr>
          <p:cNvPr id="184329" name="Oval 5"/>
          <p:cNvSpPr>
            <a:spLocks noChangeArrowheads="1"/>
          </p:cNvSpPr>
          <p:nvPr/>
        </p:nvSpPr>
        <p:spPr bwMode="auto">
          <a:xfrm>
            <a:off x="2971800" y="5257800"/>
            <a:ext cx="22098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pic>
        <p:nvPicPr>
          <p:cNvPr id="15" name="Picture 14"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09600"/>
            <a:ext cx="612648" cy="344615"/>
          </a:xfrm>
          <a:prstGeom prst="rect">
            <a:avLst/>
          </a:prstGeom>
        </p:spPr>
      </p:pic>
      <p:sp>
        <p:nvSpPr>
          <p:cNvPr id="20" name="Oval 5"/>
          <p:cNvSpPr>
            <a:spLocks noChangeArrowheads="1"/>
          </p:cNvSpPr>
          <p:nvPr/>
        </p:nvSpPr>
        <p:spPr bwMode="auto">
          <a:xfrm>
            <a:off x="7162800" y="4876800"/>
            <a:ext cx="14478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3" name="Straight Arrow Connector 12"/>
          <p:cNvCxnSpPr>
            <a:stCxn id="10" idx="2"/>
          </p:cNvCxnSpPr>
          <p:nvPr/>
        </p:nvCxnSpPr>
        <p:spPr bwMode="auto">
          <a:xfrm>
            <a:off x="3619500" y="4636532"/>
            <a:ext cx="342900" cy="621268"/>
          </a:xfrm>
          <a:prstGeom prst="straightConnector1">
            <a:avLst/>
          </a:prstGeom>
          <a:noFill/>
          <a:ln w="38100" cap="flat" cmpd="sng" algn="ctr">
            <a:solidFill>
              <a:srgbClr val="FF0000"/>
            </a:solidFill>
            <a:prstDash val="solid"/>
            <a:round/>
            <a:headEnd type="none" w="med" len="med"/>
            <a:tailEnd type="triangle"/>
          </a:ln>
          <a:effectLst/>
        </p:spPr>
      </p:cxnSp>
      <p:cxnSp>
        <p:nvCxnSpPr>
          <p:cNvPr id="21" name="Straight Arrow Connector 20"/>
          <p:cNvCxnSpPr/>
          <p:nvPr/>
        </p:nvCxnSpPr>
        <p:spPr bwMode="auto">
          <a:xfrm>
            <a:off x="4953000" y="4648201"/>
            <a:ext cx="609600" cy="685799"/>
          </a:xfrm>
          <a:prstGeom prst="straightConnector1">
            <a:avLst/>
          </a:prstGeom>
          <a:noFill/>
          <a:ln w="38100" cap="flat" cmpd="sng" algn="ctr">
            <a:solidFill>
              <a:srgbClr val="FF0000"/>
            </a:solidFill>
            <a:prstDash val="solid"/>
            <a:round/>
            <a:headEnd type="none" w="med" len="med"/>
            <a:tailEnd type="triangle"/>
          </a:ln>
          <a:effectLst/>
        </p:spPr>
      </p:cxnSp>
      <p:cxnSp>
        <p:nvCxnSpPr>
          <p:cNvPr id="24" name="Straight Arrow Connector 23"/>
          <p:cNvCxnSpPr/>
          <p:nvPr/>
        </p:nvCxnSpPr>
        <p:spPr bwMode="auto">
          <a:xfrm>
            <a:off x="7620000" y="4114801"/>
            <a:ext cx="0" cy="761999"/>
          </a:xfrm>
          <a:prstGeom prst="straightConnector1">
            <a:avLst/>
          </a:prstGeom>
          <a:noFill/>
          <a:ln w="38100" cap="flat" cmpd="sng" algn="ctr">
            <a:solidFill>
              <a:srgbClr val="FF0000"/>
            </a:solidFill>
            <a:prstDash val="solid"/>
            <a:round/>
            <a:headEnd type="none" w="med" len="med"/>
            <a:tailEnd type="triangle"/>
          </a:ln>
          <a:effectLst/>
        </p:spPr>
      </p:cxnSp>
      <p:sp>
        <p:nvSpPr>
          <p:cNvPr id="14" name="Oval 5"/>
          <p:cNvSpPr>
            <a:spLocks noChangeArrowheads="1"/>
          </p:cNvSpPr>
          <p:nvPr/>
        </p:nvSpPr>
        <p:spPr bwMode="auto">
          <a:xfrm>
            <a:off x="5410200" y="5181600"/>
            <a:ext cx="14478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r>
              <a:rPr lang="en-US" smtClean="0"/>
              <a:t>11-26-2015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12</a:t>
            </a:fld>
            <a:endParaRPr lang="en-US"/>
          </a:p>
        </p:txBody>
      </p:sp>
    </p:spTree>
    <p:extLst>
      <p:ext uri="{BB962C8B-B14F-4D97-AF65-F5344CB8AC3E}">
        <p14:creationId xmlns:p14="http://schemas.microsoft.com/office/powerpoint/2010/main" val="283271754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cstate="print"/>
          <a:srcRect/>
          <a:stretch>
            <a:fillRect/>
          </a:stretch>
        </p:blipFill>
        <p:spPr bwMode="auto">
          <a:xfrm>
            <a:off x="609600" y="1752600"/>
            <a:ext cx="7924800" cy="3733799"/>
          </a:xfrm>
          <a:prstGeom prst="rect">
            <a:avLst/>
          </a:prstGeom>
          <a:noFill/>
          <a:ln w="9525">
            <a:noFill/>
            <a:miter lim="800000"/>
            <a:headEnd/>
            <a:tailEnd/>
          </a:ln>
        </p:spPr>
      </p:pic>
      <p:sp>
        <p:nvSpPr>
          <p:cNvPr id="186372" name="Title 1"/>
          <p:cNvSpPr>
            <a:spLocks noGrp="1"/>
          </p:cNvSpPr>
          <p:nvPr>
            <p:ph type="title"/>
          </p:nvPr>
        </p:nvSpPr>
        <p:spPr/>
        <p:txBody>
          <a:bodyPr>
            <a:normAutofit fontScale="90000"/>
          </a:bodyPr>
          <a:lstStyle/>
          <a:p>
            <a:r>
              <a:rPr lang="en-US" altLang="en-US" dirty="0" smtClean="0"/>
              <a:t>TW Printed 1040 Return Of </a:t>
            </a:r>
            <a:br>
              <a:rPr lang="en-US" altLang="en-US" dirty="0" smtClean="0"/>
            </a:br>
            <a:r>
              <a:rPr lang="en-US" altLang="en-US" dirty="0" smtClean="0"/>
              <a:t>Deceased Taxpayer</a:t>
            </a:r>
            <a:endParaRPr lang="en-US" altLang="en-US" sz="3200" dirty="0" smtClean="0"/>
          </a:p>
        </p:txBody>
      </p:sp>
      <p:sp>
        <p:nvSpPr>
          <p:cNvPr id="186370" name="Oval 5"/>
          <p:cNvSpPr>
            <a:spLocks noChangeArrowheads="1"/>
          </p:cNvSpPr>
          <p:nvPr/>
        </p:nvSpPr>
        <p:spPr bwMode="auto">
          <a:xfrm>
            <a:off x="609600" y="1676400"/>
            <a:ext cx="39624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9" name="TextBox 8"/>
          <p:cNvSpPr txBox="1"/>
          <p:nvPr/>
        </p:nvSpPr>
        <p:spPr>
          <a:xfrm>
            <a:off x="4724400" y="1600200"/>
            <a:ext cx="3467100" cy="369888"/>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TW populates on printed 1040</a:t>
            </a:r>
          </a:p>
        </p:txBody>
      </p:sp>
      <p:sp>
        <p:nvSpPr>
          <p:cNvPr id="10" name="TextBox 9"/>
          <p:cNvSpPr txBox="1"/>
          <p:nvPr/>
        </p:nvSpPr>
        <p:spPr>
          <a:xfrm>
            <a:off x="609600" y="5867400"/>
            <a:ext cx="8082776" cy="769441"/>
          </a:xfrm>
          <a:prstGeom prst="rect">
            <a:avLst/>
          </a:prstGeom>
          <a:solidFill>
            <a:schemeClr val="accent5">
              <a:lumMod val="75000"/>
            </a:schemeClr>
          </a:solidFill>
          <a:ln>
            <a:solidFill>
              <a:schemeClr val="tx1"/>
            </a:solidFill>
          </a:ln>
        </p:spPr>
        <p:txBody>
          <a:bodyPr wrap="square">
            <a:spAutoFit/>
          </a:bodyPr>
          <a:lstStyle/>
          <a:p>
            <a:pPr eaLnBrk="1" hangingPunct="1">
              <a:defRPr/>
            </a:pPr>
            <a:r>
              <a:rPr lang="en-US" sz="2200" b="1" dirty="0">
                <a:latin typeface="Arial" charset="0"/>
              </a:rPr>
              <a:t>Deceased notice will not appear on TW 1040 </a:t>
            </a:r>
            <a:r>
              <a:rPr lang="en-US" sz="2200" b="1" dirty="0" smtClean="0">
                <a:latin typeface="Arial" charset="0"/>
              </a:rPr>
              <a:t>screen, only </a:t>
            </a:r>
          </a:p>
          <a:p>
            <a:pPr eaLnBrk="1" hangingPunct="1">
              <a:defRPr/>
            </a:pPr>
            <a:r>
              <a:rPr lang="en-US" sz="2200" b="1" dirty="0" smtClean="0">
                <a:latin typeface="Arial" charset="0"/>
              </a:rPr>
              <a:t>on printed return</a:t>
            </a:r>
            <a:endParaRPr lang="en-US" sz="2200" b="1" dirty="0">
              <a:latin typeface="Arial" charset="0"/>
            </a:endParaRPr>
          </a:p>
        </p:txBody>
      </p:sp>
      <p:pic>
        <p:nvPicPr>
          <p:cNvPr id="16" name="Picture 15"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85800"/>
            <a:ext cx="612648" cy="344615"/>
          </a:xfrm>
          <a:prstGeom prst="rect">
            <a:avLst/>
          </a:prstGeom>
        </p:spPr>
      </p:pic>
      <p:sp>
        <p:nvSpPr>
          <p:cNvPr id="2" name="Date Placeholder 1"/>
          <p:cNvSpPr>
            <a:spLocks noGrp="1"/>
          </p:cNvSpPr>
          <p:nvPr>
            <p:ph type="dt" sz="half" idx="10"/>
          </p:nvPr>
        </p:nvSpPr>
        <p:spPr/>
        <p:txBody>
          <a:bodyPr/>
          <a:lstStyle/>
          <a:p>
            <a:r>
              <a:rPr lang="en-US" smtClean="0"/>
              <a:t>11-26-2015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13</a:t>
            </a:fld>
            <a:endParaRPr lang="en-US"/>
          </a:p>
        </p:txBody>
      </p:sp>
    </p:spTree>
    <p:extLst>
      <p:ext uri="{BB962C8B-B14F-4D97-AF65-F5344CB8AC3E}">
        <p14:creationId xmlns:p14="http://schemas.microsoft.com/office/powerpoint/2010/main" val="258420527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altLang="en-US" dirty="0" smtClean="0"/>
              <a:t>Main Information Screen for Deceased Taxpayer – TW Tips</a:t>
            </a:r>
          </a:p>
        </p:txBody>
      </p:sp>
      <p:sp>
        <p:nvSpPr>
          <p:cNvPr id="188420" name="Rectangle 3"/>
          <p:cNvSpPr>
            <a:spLocks noGrp="1" noChangeArrowheads="1"/>
          </p:cNvSpPr>
          <p:nvPr>
            <p:ph idx="1"/>
          </p:nvPr>
        </p:nvSpPr>
        <p:spPr/>
        <p:txBody>
          <a:bodyPr>
            <a:normAutofit fontScale="92500" lnSpcReduction="10000"/>
          </a:bodyPr>
          <a:lstStyle/>
          <a:p>
            <a:r>
              <a:rPr lang="en-US" altLang="en-US" sz="2700" dirty="0" smtClean="0"/>
              <a:t>Return should be started under SS # of surviving spouse (primary taxpayer).  Deceased listed as Spouse</a:t>
            </a:r>
          </a:p>
          <a:p>
            <a:pPr lvl="1"/>
            <a:r>
              <a:rPr lang="en-US" altLang="en-US" sz="2500" dirty="0" smtClean="0"/>
              <a:t>Regardless of how prior year return was </a:t>
            </a:r>
            <a:r>
              <a:rPr lang="en-US" altLang="en-US" sz="2600" dirty="0" smtClean="0"/>
              <a:t>filed</a:t>
            </a:r>
          </a:p>
          <a:p>
            <a:r>
              <a:rPr lang="en-US" altLang="en-US" sz="2700" dirty="0" smtClean="0"/>
              <a:t>Name Line 2 on Main Information screen must say % (followed by space) name of surviving spouse or personal representative </a:t>
            </a:r>
          </a:p>
          <a:p>
            <a:r>
              <a:rPr lang="en-US" altLang="en-US" sz="2700" dirty="0" smtClean="0"/>
              <a:t>Enter date of death under Taxpayer Information section, &amp; TW will automatically check box to indicate who is filing return</a:t>
            </a:r>
          </a:p>
          <a:p>
            <a:r>
              <a:rPr lang="en-US" altLang="en-US" sz="2700" dirty="0" smtClean="0"/>
              <a:t>TW will populate “Deceased,” name, date of death on top of printed 1040 page 1</a:t>
            </a:r>
          </a:p>
          <a:p>
            <a:pPr lvl="1"/>
            <a:r>
              <a:rPr lang="en-US" altLang="en-US" sz="2500" dirty="0" smtClean="0"/>
              <a:t>Will not appear on TW 1040 screen </a:t>
            </a:r>
          </a:p>
          <a:p>
            <a:pPr>
              <a:buFont typeface="Wingdings" panose="05000000000000000000" pitchFamily="2" charset="2"/>
              <a:buNone/>
            </a:pPr>
            <a:endParaRPr lang="en-US" altLang="en-US" sz="2800" dirty="0" smtClean="0"/>
          </a:p>
          <a:p>
            <a:endParaRPr lang="en-US" altLang="en-US" sz="2800" dirty="0" smtClean="0"/>
          </a:p>
        </p:txBody>
      </p:sp>
      <p:pic>
        <p:nvPicPr>
          <p:cNvPr id="7" name="Picture 6"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3400"/>
            <a:ext cx="612648" cy="344615"/>
          </a:xfrm>
          <a:prstGeom prst="rect">
            <a:avLst/>
          </a:prstGeom>
        </p:spPr>
      </p:pic>
      <p:sp>
        <p:nvSpPr>
          <p:cNvPr id="2" name="Date Placeholder 1"/>
          <p:cNvSpPr>
            <a:spLocks noGrp="1"/>
          </p:cNvSpPr>
          <p:nvPr>
            <p:ph type="dt" sz="half" idx="10"/>
          </p:nvPr>
        </p:nvSpPr>
        <p:spPr/>
        <p:txBody>
          <a:bodyPr/>
          <a:lstStyle/>
          <a:p>
            <a:r>
              <a:rPr lang="en-US" smtClean="0"/>
              <a:t>11-26-2015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14</a:t>
            </a:fld>
            <a:endParaRPr lang="en-US"/>
          </a:p>
        </p:txBody>
      </p:sp>
    </p:spTree>
    <p:extLst>
      <p:ext uri="{BB962C8B-B14F-4D97-AF65-F5344CB8AC3E}">
        <p14:creationId xmlns:p14="http://schemas.microsoft.com/office/powerpoint/2010/main" val="425036384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altLang="en-US" dirty="0" smtClean="0"/>
              <a:t>Main Information Screen for Deceased Taxpayer – TW Tips</a:t>
            </a:r>
            <a:endParaRPr lang="en-US" altLang="en-US" sz="2800" dirty="0" smtClean="0"/>
          </a:p>
        </p:txBody>
      </p:sp>
      <p:sp>
        <p:nvSpPr>
          <p:cNvPr id="190468" name="Rectangle 3"/>
          <p:cNvSpPr>
            <a:spLocks noGrp="1" noChangeArrowheads="1"/>
          </p:cNvSpPr>
          <p:nvPr>
            <p:ph idx="1"/>
          </p:nvPr>
        </p:nvSpPr>
        <p:spPr/>
        <p:txBody>
          <a:bodyPr>
            <a:normAutofit/>
          </a:bodyPr>
          <a:lstStyle/>
          <a:p>
            <a:r>
              <a:rPr lang="en-US" altLang="en-US" dirty="0" smtClean="0"/>
              <a:t>Name on Name line 2 plus surviving  spouse name cannot exceed 30 characters in TW</a:t>
            </a:r>
          </a:p>
          <a:p>
            <a:pPr lvl="1"/>
            <a:r>
              <a:rPr lang="en-US" altLang="en-US" dirty="0" smtClean="0"/>
              <a:t>Will cause e-file error code (not Diagnostics error)</a:t>
            </a:r>
          </a:p>
          <a:p>
            <a:pPr lvl="1"/>
            <a:r>
              <a:rPr lang="en-US" altLang="en-US" dirty="0" smtClean="0"/>
              <a:t>Combined names &gt; 30 characters</a:t>
            </a:r>
          </a:p>
          <a:p>
            <a:pPr lvl="2"/>
            <a:r>
              <a:rPr lang="en-US" altLang="en-US" dirty="0" smtClean="0"/>
              <a:t>Truncate names as suggested on Pub 4012, Page C-17 OR</a:t>
            </a:r>
          </a:p>
          <a:p>
            <a:pPr lvl="2"/>
            <a:r>
              <a:rPr lang="en-US" altLang="en-US" dirty="0" smtClean="0"/>
              <a:t>Paper file Federal return; can still e-file NJ return</a:t>
            </a:r>
          </a:p>
          <a:p>
            <a:endParaRPr lang="en-US" altLang="en-US" dirty="0" smtClean="0"/>
          </a:p>
        </p:txBody>
      </p:sp>
      <p:pic>
        <p:nvPicPr>
          <p:cNvPr id="7" name="Picture 6"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
            <a:ext cx="612648" cy="344615"/>
          </a:xfrm>
          <a:prstGeom prst="rect">
            <a:avLst/>
          </a:prstGeom>
        </p:spPr>
      </p:pic>
      <p:sp>
        <p:nvSpPr>
          <p:cNvPr id="8" name="TextBox 7"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smtClean="0"/>
              <a:t>(cont’d)</a:t>
            </a:r>
            <a:endParaRPr lang="en-US" sz="1600" dirty="0"/>
          </a:p>
        </p:txBody>
      </p:sp>
      <p:sp>
        <p:nvSpPr>
          <p:cNvPr id="2" name="Date Placeholder 1"/>
          <p:cNvSpPr>
            <a:spLocks noGrp="1"/>
          </p:cNvSpPr>
          <p:nvPr>
            <p:ph type="dt" sz="half" idx="10"/>
          </p:nvPr>
        </p:nvSpPr>
        <p:spPr/>
        <p:txBody>
          <a:bodyPr/>
          <a:lstStyle/>
          <a:p>
            <a:r>
              <a:rPr lang="en-US" smtClean="0"/>
              <a:t>11-26-2015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15</a:t>
            </a:fld>
            <a:endParaRPr lang="en-US"/>
          </a:p>
        </p:txBody>
      </p:sp>
    </p:spTree>
    <p:extLst>
      <p:ext uri="{BB962C8B-B14F-4D97-AF65-F5344CB8AC3E}">
        <p14:creationId xmlns:p14="http://schemas.microsoft.com/office/powerpoint/2010/main" val="299649414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TW - Main Information Screen</a:t>
            </a:r>
            <a:br>
              <a:rPr lang="en-US" altLang="en-US" dirty="0" smtClean="0"/>
            </a:br>
            <a:r>
              <a:rPr lang="en-US" altLang="en-US" dirty="0" smtClean="0"/>
              <a:t>Taxpayer Information Section</a:t>
            </a:r>
            <a:endParaRPr lang="en-US" dirty="0"/>
          </a:p>
        </p:txBody>
      </p:sp>
      <p:sp>
        <p:nvSpPr>
          <p:cNvPr id="3" name="Content Placeholder 2"/>
          <p:cNvSpPr>
            <a:spLocks noGrp="1"/>
          </p:cNvSpPr>
          <p:nvPr>
            <p:ph idx="1"/>
          </p:nvPr>
        </p:nvSpPr>
        <p:spPr/>
        <p:txBody>
          <a:bodyPr>
            <a:normAutofit/>
          </a:bodyPr>
          <a:lstStyle/>
          <a:p>
            <a:r>
              <a:rPr lang="en-US" altLang="en-US" dirty="0" smtClean="0"/>
              <a:t>Check off appropriate boxes, where applicable:</a:t>
            </a:r>
          </a:p>
          <a:p>
            <a:pPr lvl="1"/>
            <a:r>
              <a:rPr lang="en-US" dirty="0" smtClean="0"/>
              <a:t>Blind (see specific rules in Personal Exemption Section)</a:t>
            </a:r>
          </a:p>
          <a:p>
            <a:pPr lvl="1"/>
            <a:r>
              <a:rPr lang="en-US" dirty="0" smtClean="0"/>
              <a:t>Totally and Permanently Disabled (see specific rules in Personal Exemption Section)</a:t>
            </a:r>
          </a:p>
          <a:p>
            <a:pPr lvl="1"/>
            <a:endParaRPr lang="en-US" dirty="0" smtClean="0"/>
          </a:p>
          <a:p>
            <a:pPr lvl="2"/>
            <a:endParaRPr lang="en-US" dirty="0" smtClean="0"/>
          </a:p>
          <a:p>
            <a:endParaRPr lang="en-US" dirty="0"/>
          </a:p>
        </p:txBody>
      </p:sp>
      <p:pic>
        <p:nvPicPr>
          <p:cNvPr id="8" name="Picture 7"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5800"/>
            <a:ext cx="612648" cy="344615"/>
          </a:xfrm>
          <a:prstGeom prst="rect">
            <a:avLst/>
          </a:prstGeom>
        </p:spPr>
      </p:pic>
      <p:sp>
        <p:nvSpPr>
          <p:cNvPr id="4" name="Date Placeholder 3"/>
          <p:cNvSpPr>
            <a:spLocks noGrp="1"/>
          </p:cNvSpPr>
          <p:nvPr>
            <p:ph type="dt" sz="half" idx="10"/>
          </p:nvPr>
        </p:nvSpPr>
        <p:spPr/>
        <p:txBody>
          <a:bodyPr/>
          <a:lstStyle/>
          <a:p>
            <a:r>
              <a:rPr lang="en-US" smtClean="0"/>
              <a:t>11-26-2015</a:t>
            </a:r>
            <a:endParaRPr lang="en-US" dirty="0"/>
          </a:p>
        </p:txBody>
      </p:sp>
      <p:sp>
        <p:nvSpPr>
          <p:cNvPr id="5" name="Footer Placeholder 4"/>
          <p:cNvSpPr>
            <a:spLocks noGrp="1"/>
          </p:cNvSpPr>
          <p:nvPr>
            <p:ph type="ftr" sz="quarter" idx="3"/>
          </p:nvPr>
        </p:nvSpPr>
        <p:spPr/>
        <p:txBody>
          <a:bodyPr/>
          <a:lstStyle/>
          <a:p>
            <a:r>
              <a:rPr lang="en-US" smtClean="0"/>
              <a:t>NJ TAX TY2014 v2</a:t>
            </a:r>
            <a:endParaRPr lang="en-US" dirty="0"/>
          </a:p>
        </p:txBody>
      </p:sp>
      <p:sp>
        <p:nvSpPr>
          <p:cNvPr id="6" name="Slide Number Placeholder 5"/>
          <p:cNvSpPr>
            <a:spLocks noGrp="1"/>
          </p:cNvSpPr>
          <p:nvPr>
            <p:ph type="sldNum" sz="quarter" idx="11"/>
          </p:nvPr>
        </p:nvSpPr>
        <p:spPr/>
        <p:txBody>
          <a:bodyPr/>
          <a:lstStyle/>
          <a:p>
            <a:fld id="{251E97C6-B5EA-4059-8D5E-F0990EFE7977}" type="slidenum">
              <a:rPr lang="en-US" smtClean="0"/>
              <a:pPr/>
              <a:t>16</a:t>
            </a:fld>
            <a:endParaRPr lang="en-US"/>
          </a:p>
        </p:txBody>
      </p:sp>
    </p:spTree>
    <p:extLst>
      <p:ext uri="{BB962C8B-B14F-4D97-AF65-F5344CB8AC3E}">
        <p14:creationId xmlns:p14="http://schemas.microsoft.com/office/powerpoint/2010/main" val="53560663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cstate="print"/>
          <a:srcRect/>
          <a:stretch>
            <a:fillRect/>
          </a:stretch>
        </p:blipFill>
        <p:spPr bwMode="auto">
          <a:xfrm>
            <a:off x="609600" y="1600200"/>
            <a:ext cx="7924800" cy="4534015"/>
          </a:xfrm>
          <a:prstGeom prst="rect">
            <a:avLst/>
          </a:prstGeom>
          <a:noFill/>
          <a:ln w="9525">
            <a:noFill/>
            <a:miter lim="800000"/>
            <a:headEnd/>
            <a:tailEnd/>
          </a:ln>
        </p:spPr>
      </p:pic>
      <p:sp>
        <p:nvSpPr>
          <p:cNvPr id="194562" name="Title 1"/>
          <p:cNvSpPr>
            <a:spLocks noGrp="1"/>
          </p:cNvSpPr>
          <p:nvPr>
            <p:ph type="title"/>
          </p:nvPr>
        </p:nvSpPr>
        <p:spPr>
          <a:xfrm>
            <a:off x="612648" y="266700"/>
            <a:ext cx="8077200" cy="1143000"/>
          </a:xfrm>
        </p:spPr>
        <p:txBody>
          <a:bodyPr>
            <a:noAutofit/>
          </a:bodyPr>
          <a:lstStyle/>
          <a:p>
            <a:r>
              <a:rPr lang="en-US" altLang="en-US" sz="3600" dirty="0" smtClean="0"/>
              <a:t>TW Main Information Screen</a:t>
            </a:r>
            <a:br>
              <a:rPr lang="en-US" altLang="en-US" sz="3600" dirty="0" smtClean="0"/>
            </a:br>
            <a:r>
              <a:rPr lang="en-US" altLang="en-US" sz="3600" dirty="0" smtClean="0"/>
              <a:t>Entries for Blind, Disabled</a:t>
            </a:r>
          </a:p>
        </p:txBody>
      </p:sp>
      <p:sp>
        <p:nvSpPr>
          <p:cNvPr id="194568" name="Oval 5"/>
          <p:cNvSpPr>
            <a:spLocks noChangeArrowheads="1"/>
          </p:cNvSpPr>
          <p:nvPr/>
        </p:nvSpPr>
        <p:spPr bwMode="auto">
          <a:xfrm>
            <a:off x="7239000" y="3200400"/>
            <a:ext cx="7620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2" name="TextBox 11"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smtClean="0"/>
              <a:t>(cont’d)</a:t>
            </a:r>
            <a:endParaRPr lang="en-US" sz="1600" dirty="0"/>
          </a:p>
        </p:txBody>
      </p:sp>
      <p:pic>
        <p:nvPicPr>
          <p:cNvPr id="10" name="Picture 9"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62000"/>
            <a:ext cx="612648" cy="344615"/>
          </a:xfrm>
          <a:prstGeom prst="rect">
            <a:avLst/>
          </a:prstGeom>
        </p:spPr>
      </p:pic>
      <p:sp>
        <p:nvSpPr>
          <p:cNvPr id="2" name="Date Placeholder 1"/>
          <p:cNvSpPr>
            <a:spLocks noGrp="1"/>
          </p:cNvSpPr>
          <p:nvPr>
            <p:ph type="dt" sz="half" idx="10"/>
          </p:nvPr>
        </p:nvSpPr>
        <p:spPr/>
        <p:txBody>
          <a:bodyPr/>
          <a:lstStyle/>
          <a:p>
            <a:r>
              <a:rPr lang="en-US" smtClean="0"/>
              <a:t>11-26-2015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17</a:t>
            </a:fld>
            <a:endParaRPr lang="en-US"/>
          </a:p>
        </p:txBody>
      </p:sp>
    </p:spTree>
    <p:extLst>
      <p:ext uri="{BB962C8B-B14F-4D97-AF65-F5344CB8AC3E}">
        <p14:creationId xmlns:p14="http://schemas.microsoft.com/office/powerpoint/2010/main" val="190139521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TW - Main Information Screen</a:t>
            </a:r>
            <a:br>
              <a:rPr lang="en-US" altLang="en-US" dirty="0" smtClean="0"/>
            </a:br>
            <a:r>
              <a:rPr lang="en-US" altLang="en-US" dirty="0" smtClean="0"/>
              <a:t>Taxpayer Information Section</a:t>
            </a:r>
            <a:endParaRPr lang="en-US" dirty="0"/>
          </a:p>
        </p:txBody>
      </p:sp>
      <p:sp>
        <p:nvSpPr>
          <p:cNvPr id="3" name="Content Placeholder 2"/>
          <p:cNvSpPr>
            <a:spLocks noGrp="1"/>
          </p:cNvSpPr>
          <p:nvPr>
            <p:ph idx="1"/>
          </p:nvPr>
        </p:nvSpPr>
        <p:spPr/>
        <p:txBody>
          <a:bodyPr>
            <a:normAutofit/>
          </a:bodyPr>
          <a:lstStyle/>
          <a:p>
            <a:r>
              <a:rPr lang="en-US" altLang="en-US" dirty="0" smtClean="0"/>
              <a:t>Check appropriate box if taxpayer/spouse wishes to designate $3 for Presidential Election Campaign</a:t>
            </a:r>
          </a:p>
          <a:p>
            <a:pPr lvl="1"/>
            <a:r>
              <a:rPr lang="en-US" altLang="en-US" dirty="0" smtClean="0"/>
              <a:t>From Intake/Interview Sheet Page 2</a:t>
            </a:r>
          </a:p>
          <a:p>
            <a:pPr lvl="1"/>
            <a:r>
              <a:rPr lang="en-US" dirty="0" smtClean="0"/>
              <a:t>Checking Yes box does not cost taxpayer.  There is no impact to client’s return</a:t>
            </a:r>
          </a:p>
          <a:p>
            <a:pPr lvl="1"/>
            <a:endParaRPr lang="en-US" dirty="0" smtClean="0"/>
          </a:p>
          <a:p>
            <a:pPr lvl="2"/>
            <a:endParaRPr lang="en-US" dirty="0" smtClean="0"/>
          </a:p>
          <a:p>
            <a:endParaRPr lang="en-US" dirty="0"/>
          </a:p>
        </p:txBody>
      </p:sp>
      <p:pic>
        <p:nvPicPr>
          <p:cNvPr id="8" name="Picture 7"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5800"/>
            <a:ext cx="612648" cy="344615"/>
          </a:xfrm>
          <a:prstGeom prst="rect">
            <a:avLst/>
          </a:prstGeom>
        </p:spPr>
      </p:pic>
      <p:sp>
        <p:nvSpPr>
          <p:cNvPr id="7" name="TextBox 6"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smtClean="0"/>
              <a:t>(cont’d)</a:t>
            </a:r>
            <a:endParaRPr lang="en-US" sz="1600" dirty="0"/>
          </a:p>
        </p:txBody>
      </p:sp>
      <p:sp>
        <p:nvSpPr>
          <p:cNvPr id="4" name="Date Placeholder 3"/>
          <p:cNvSpPr>
            <a:spLocks noGrp="1"/>
          </p:cNvSpPr>
          <p:nvPr>
            <p:ph type="dt" sz="half" idx="10"/>
          </p:nvPr>
        </p:nvSpPr>
        <p:spPr/>
        <p:txBody>
          <a:bodyPr/>
          <a:lstStyle/>
          <a:p>
            <a:r>
              <a:rPr lang="en-US" smtClean="0"/>
              <a:t>11-26-2015</a:t>
            </a:r>
            <a:endParaRPr lang="en-US" dirty="0"/>
          </a:p>
        </p:txBody>
      </p:sp>
      <p:sp>
        <p:nvSpPr>
          <p:cNvPr id="5" name="Footer Placeholder 4"/>
          <p:cNvSpPr>
            <a:spLocks noGrp="1"/>
          </p:cNvSpPr>
          <p:nvPr>
            <p:ph type="ftr" sz="quarter" idx="3"/>
          </p:nvPr>
        </p:nvSpPr>
        <p:spPr/>
        <p:txBody>
          <a:bodyPr/>
          <a:lstStyle/>
          <a:p>
            <a:r>
              <a:rPr lang="en-US" smtClean="0"/>
              <a:t>NJ TAX TY2014 v2</a:t>
            </a:r>
            <a:endParaRPr lang="en-US" dirty="0"/>
          </a:p>
        </p:txBody>
      </p:sp>
      <p:sp>
        <p:nvSpPr>
          <p:cNvPr id="6" name="Slide Number Placeholder 5"/>
          <p:cNvSpPr>
            <a:spLocks noGrp="1"/>
          </p:cNvSpPr>
          <p:nvPr>
            <p:ph type="sldNum" sz="quarter" idx="11"/>
          </p:nvPr>
        </p:nvSpPr>
        <p:spPr/>
        <p:txBody>
          <a:bodyPr/>
          <a:lstStyle/>
          <a:p>
            <a:fld id="{251E97C6-B5EA-4059-8D5E-F0990EFE7977}" type="slidenum">
              <a:rPr lang="en-US" smtClean="0"/>
              <a:pPr/>
              <a:t>18</a:t>
            </a:fld>
            <a:endParaRPr lang="en-US"/>
          </a:p>
        </p:txBody>
      </p:sp>
    </p:spTree>
    <p:extLst>
      <p:ext uri="{BB962C8B-B14F-4D97-AF65-F5344CB8AC3E}">
        <p14:creationId xmlns:p14="http://schemas.microsoft.com/office/powerpoint/2010/main" val="46809564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cstate="print"/>
          <a:srcRect/>
          <a:stretch>
            <a:fillRect/>
          </a:stretch>
        </p:blipFill>
        <p:spPr bwMode="auto">
          <a:xfrm>
            <a:off x="609600" y="1600200"/>
            <a:ext cx="8077200" cy="4534015"/>
          </a:xfrm>
          <a:prstGeom prst="rect">
            <a:avLst/>
          </a:prstGeom>
          <a:noFill/>
          <a:ln w="9525">
            <a:noFill/>
            <a:miter lim="800000"/>
            <a:headEnd/>
            <a:tailEnd/>
          </a:ln>
        </p:spPr>
      </p:pic>
      <p:sp>
        <p:nvSpPr>
          <p:cNvPr id="194562" name="Title 1"/>
          <p:cNvSpPr>
            <a:spLocks noGrp="1"/>
          </p:cNvSpPr>
          <p:nvPr>
            <p:ph type="title"/>
          </p:nvPr>
        </p:nvSpPr>
        <p:spPr>
          <a:xfrm>
            <a:off x="612648" y="266700"/>
            <a:ext cx="8077200" cy="1143000"/>
          </a:xfrm>
        </p:spPr>
        <p:txBody>
          <a:bodyPr>
            <a:noAutofit/>
          </a:bodyPr>
          <a:lstStyle/>
          <a:p>
            <a:r>
              <a:rPr lang="en-US" altLang="en-US" sz="3600" dirty="0" smtClean="0"/>
              <a:t>TW Main Information Screen</a:t>
            </a:r>
            <a:br>
              <a:rPr lang="en-US" altLang="en-US" sz="3600" dirty="0" smtClean="0"/>
            </a:br>
            <a:r>
              <a:rPr lang="en-US" altLang="en-US" sz="3600" dirty="0" smtClean="0"/>
              <a:t>Entry for Presidential Campaign</a:t>
            </a:r>
          </a:p>
        </p:txBody>
      </p:sp>
      <p:sp>
        <p:nvSpPr>
          <p:cNvPr id="194567" name="Oval 5"/>
          <p:cNvSpPr>
            <a:spLocks noChangeArrowheads="1"/>
          </p:cNvSpPr>
          <p:nvPr/>
        </p:nvSpPr>
        <p:spPr bwMode="auto">
          <a:xfrm>
            <a:off x="5638800" y="4267200"/>
            <a:ext cx="28956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2" name="TextBox 11"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smtClean="0"/>
              <a:t>(cont’d)</a:t>
            </a:r>
            <a:endParaRPr lang="en-US" sz="1600" dirty="0"/>
          </a:p>
        </p:txBody>
      </p:sp>
      <p:pic>
        <p:nvPicPr>
          <p:cNvPr id="10" name="Picture 9"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62000"/>
            <a:ext cx="612648" cy="344615"/>
          </a:xfrm>
          <a:prstGeom prst="rect">
            <a:avLst/>
          </a:prstGeom>
        </p:spPr>
      </p:pic>
      <p:sp>
        <p:nvSpPr>
          <p:cNvPr id="2" name="TextBox 1"/>
          <p:cNvSpPr txBox="1"/>
          <p:nvPr/>
        </p:nvSpPr>
        <p:spPr>
          <a:xfrm>
            <a:off x="2667000" y="4724400"/>
            <a:ext cx="5891356" cy="646331"/>
          </a:xfrm>
          <a:prstGeom prst="rect">
            <a:avLst/>
          </a:prstGeom>
          <a:solidFill>
            <a:schemeClr val="accent1"/>
          </a:solidFill>
          <a:ln>
            <a:solidFill>
              <a:schemeClr val="tx1"/>
            </a:solidFill>
          </a:ln>
        </p:spPr>
        <p:txBody>
          <a:bodyPr wrap="none" rtlCol="0">
            <a:spAutoFit/>
          </a:bodyPr>
          <a:lstStyle/>
          <a:p>
            <a:r>
              <a:rPr lang="en-US" altLang="en-US" b="1" dirty="0" smtClean="0">
                <a:cs typeface="Arial" panose="020B0604020202020204" pitchFamily="34" charset="0"/>
              </a:rPr>
              <a:t>Check if taxpayer/spouse wishes to designate $3 to </a:t>
            </a:r>
          </a:p>
          <a:p>
            <a:r>
              <a:rPr lang="en-US" altLang="en-US" b="1" dirty="0" smtClean="0">
                <a:cs typeface="Arial" panose="020B0604020202020204" pitchFamily="34" charset="0"/>
              </a:rPr>
              <a:t>Presidential </a:t>
            </a:r>
            <a:r>
              <a:rPr lang="en-US" altLang="en-US" b="1" dirty="0">
                <a:cs typeface="Arial" panose="020B0604020202020204" pitchFamily="34" charset="0"/>
              </a:rPr>
              <a:t>Election </a:t>
            </a:r>
            <a:r>
              <a:rPr lang="en-US" altLang="en-US" b="1" dirty="0" smtClean="0">
                <a:cs typeface="Arial" panose="020B0604020202020204" pitchFamily="34" charset="0"/>
              </a:rPr>
              <a:t>Campaign</a:t>
            </a:r>
            <a:endParaRPr lang="en-US" altLang="en-US" b="1" dirty="0">
              <a:cs typeface="Arial" panose="020B0604020202020204" pitchFamily="34" charset="0"/>
            </a:endParaRPr>
          </a:p>
        </p:txBody>
      </p:sp>
      <p:sp>
        <p:nvSpPr>
          <p:cNvPr id="3" name="Date Placeholder 2"/>
          <p:cNvSpPr>
            <a:spLocks noGrp="1"/>
          </p:cNvSpPr>
          <p:nvPr>
            <p:ph type="dt" sz="half" idx="10"/>
          </p:nvPr>
        </p:nvSpPr>
        <p:spPr/>
        <p:txBody>
          <a:bodyPr/>
          <a:lstStyle/>
          <a:p>
            <a:r>
              <a:rPr lang="en-US" smtClean="0"/>
              <a:t>11-26-2015</a:t>
            </a:r>
            <a:endParaRPr lang="en-US" dirty="0"/>
          </a:p>
        </p:txBody>
      </p:sp>
      <p:sp>
        <p:nvSpPr>
          <p:cNvPr id="4" name="Footer Placeholder 3"/>
          <p:cNvSpPr>
            <a:spLocks noGrp="1"/>
          </p:cNvSpPr>
          <p:nvPr>
            <p:ph type="ftr" sz="quarter" idx="3"/>
          </p:nvPr>
        </p:nvSpPr>
        <p:spPr/>
        <p:txBody>
          <a:bodyPr/>
          <a:lstStyle/>
          <a:p>
            <a:r>
              <a:rPr lang="en-US" smtClean="0"/>
              <a:t>NJ TAX TY2014 v2</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19</a:t>
            </a:fld>
            <a:endParaRPr lang="en-US"/>
          </a:p>
        </p:txBody>
      </p:sp>
    </p:spTree>
    <p:extLst>
      <p:ext uri="{BB962C8B-B14F-4D97-AF65-F5344CB8AC3E}">
        <p14:creationId xmlns:p14="http://schemas.microsoft.com/office/powerpoint/2010/main" val="176734231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TW – Main Information Screen</a:t>
            </a:r>
            <a:br>
              <a:rPr lang="en-US" altLang="en-US" dirty="0" smtClean="0"/>
            </a:br>
            <a:r>
              <a:rPr lang="en-US" altLang="en-US" dirty="0" smtClean="0"/>
              <a:t>Basic Taxpayer Information</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3700" dirty="0" smtClean="0"/>
              <a:t>Once screening and interviewing is done, counselors can start the tax return in </a:t>
            </a:r>
            <a:r>
              <a:rPr lang="en-US" sz="3700" dirty="0" err="1" smtClean="0"/>
              <a:t>TaxWise</a:t>
            </a:r>
            <a:endParaRPr lang="en-US" sz="3700" dirty="0" smtClean="0"/>
          </a:p>
          <a:p>
            <a:r>
              <a:rPr lang="en-US" sz="3400" dirty="0" smtClean="0"/>
              <a:t>Start a New Return by entering SS # of first taxpayer</a:t>
            </a:r>
          </a:p>
          <a:p>
            <a:r>
              <a:rPr lang="en-US" sz="3400" dirty="0" smtClean="0"/>
              <a:t>If carry-forward data is available, TW will tell you</a:t>
            </a:r>
          </a:p>
          <a:p>
            <a:r>
              <a:rPr lang="en-US" sz="3400" dirty="0" smtClean="0"/>
              <a:t>Generally, all data entered on Main Info is automatically populated on NJ 1040 pages 1 &amp; 2</a:t>
            </a:r>
          </a:p>
          <a:p>
            <a:r>
              <a:rPr lang="en-US" sz="3400" dirty="0" smtClean="0"/>
              <a:t>Enter (or verify &amp; get red out if carry-forward data) on Main Information :</a:t>
            </a:r>
          </a:p>
          <a:p>
            <a:pPr lvl="1"/>
            <a:r>
              <a:rPr lang="en-US" dirty="0" smtClean="0"/>
              <a:t>Name and Social Security Numbers of taxpayer and spouse</a:t>
            </a:r>
          </a:p>
          <a:p>
            <a:pPr lvl="2"/>
            <a:r>
              <a:rPr lang="en-US" altLang="en-US" dirty="0" smtClean="0">
                <a:cs typeface="Arial" panose="020B0604020202020204" pitchFamily="34" charset="0"/>
              </a:rPr>
              <a:t>Either spouse can be </a:t>
            </a:r>
            <a:r>
              <a:rPr lang="en-US" altLang="en-US" dirty="0">
                <a:cs typeface="Arial" panose="020B0604020202020204" pitchFamily="34" charset="0"/>
              </a:rPr>
              <a:t>listed first on return (convention says male </a:t>
            </a:r>
            <a:r>
              <a:rPr lang="en-US" altLang="en-US" dirty="0" smtClean="0">
                <a:cs typeface="Arial" panose="020B0604020202020204" pitchFamily="34" charset="0"/>
              </a:rPr>
              <a:t>first)</a:t>
            </a:r>
            <a:endParaRPr lang="en-US" dirty="0" smtClean="0"/>
          </a:p>
          <a:p>
            <a:pPr lvl="1"/>
            <a:r>
              <a:rPr lang="en-US" dirty="0"/>
              <a:t>M</a:t>
            </a:r>
            <a:r>
              <a:rPr lang="en-US" dirty="0" smtClean="0"/>
              <a:t>ailing address </a:t>
            </a:r>
          </a:p>
          <a:p>
            <a:pPr lvl="1"/>
            <a:r>
              <a:rPr lang="en-US" dirty="0"/>
              <a:t>P</a:t>
            </a:r>
            <a:r>
              <a:rPr lang="en-US" dirty="0" smtClean="0"/>
              <a:t>hone number</a:t>
            </a:r>
          </a:p>
          <a:p>
            <a:pPr lvl="1"/>
            <a:r>
              <a:rPr lang="en-US" altLang="en-US" dirty="0" smtClean="0"/>
              <a:t>Birthdates</a:t>
            </a:r>
          </a:p>
          <a:p>
            <a:pPr lvl="1"/>
            <a:r>
              <a:rPr lang="en-US" altLang="en-US" dirty="0" smtClean="0"/>
              <a:t>Occupations</a:t>
            </a:r>
            <a:endParaRPr lang="en-US" dirty="0" smtClean="0"/>
          </a:p>
          <a:p>
            <a:endParaRPr lang="en-US" dirty="0"/>
          </a:p>
        </p:txBody>
      </p:sp>
      <p:pic>
        <p:nvPicPr>
          <p:cNvPr id="8" name="Picture 7"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5800"/>
            <a:ext cx="612648" cy="344615"/>
          </a:xfrm>
          <a:prstGeom prst="rect">
            <a:avLst/>
          </a:prstGeom>
        </p:spPr>
      </p:pic>
      <p:sp>
        <p:nvSpPr>
          <p:cNvPr id="4" name="Date Placeholder 3"/>
          <p:cNvSpPr>
            <a:spLocks noGrp="1"/>
          </p:cNvSpPr>
          <p:nvPr>
            <p:ph type="dt" sz="half" idx="10"/>
          </p:nvPr>
        </p:nvSpPr>
        <p:spPr/>
        <p:txBody>
          <a:bodyPr/>
          <a:lstStyle/>
          <a:p>
            <a:r>
              <a:rPr lang="en-US" smtClean="0"/>
              <a:t>11-26-2015</a:t>
            </a:r>
            <a:endParaRPr lang="en-US" dirty="0"/>
          </a:p>
        </p:txBody>
      </p:sp>
      <p:sp>
        <p:nvSpPr>
          <p:cNvPr id="5" name="Footer Placeholder 4"/>
          <p:cNvSpPr>
            <a:spLocks noGrp="1"/>
          </p:cNvSpPr>
          <p:nvPr>
            <p:ph type="ftr" sz="quarter" idx="3"/>
          </p:nvPr>
        </p:nvSpPr>
        <p:spPr/>
        <p:txBody>
          <a:bodyPr/>
          <a:lstStyle/>
          <a:p>
            <a:r>
              <a:rPr lang="en-US" smtClean="0"/>
              <a:t>NJ TAX TY2014 v2</a:t>
            </a:r>
            <a:endParaRPr lang="en-US" dirty="0"/>
          </a:p>
        </p:txBody>
      </p:sp>
      <p:sp>
        <p:nvSpPr>
          <p:cNvPr id="6" name="Slide Number Placeholder 5"/>
          <p:cNvSpPr>
            <a:spLocks noGrp="1"/>
          </p:cNvSpPr>
          <p:nvPr>
            <p:ph type="sldNum" sz="quarter" idx="11"/>
          </p:nvPr>
        </p:nvSpPr>
        <p:spPr/>
        <p:txBody>
          <a:bodyPr/>
          <a:lstStyle/>
          <a:p>
            <a:fld id="{251E97C6-B5EA-4059-8D5E-F0990EFE7977}" type="slidenum">
              <a:rPr lang="en-US" smtClean="0"/>
              <a:pPr/>
              <a:t>2</a:t>
            </a:fld>
            <a:endParaRPr lang="en-US"/>
          </a:p>
        </p:txBody>
      </p:sp>
    </p:spTree>
    <p:extLst>
      <p:ext uri="{BB962C8B-B14F-4D97-AF65-F5344CB8AC3E}">
        <p14:creationId xmlns:p14="http://schemas.microsoft.com/office/powerpoint/2010/main" val="31308509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NJ 1040 Page 2</a:t>
            </a:r>
            <a:br>
              <a:rPr lang="en-US" smtClean="0"/>
            </a:br>
            <a:r>
              <a:rPr lang="en-US" smtClean="0"/>
              <a:t>Gubernatorial Elections Fund</a:t>
            </a:r>
            <a:endParaRPr lang="en-US" dirty="0"/>
          </a:p>
        </p:txBody>
      </p:sp>
      <p:sp>
        <p:nvSpPr>
          <p:cNvPr id="3" name="Content Placeholder 2"/>
          <p:cNvSpPr>
            <a:spLocks noGrp="1"/>
          </p:cNvSpPr>
          <p:nvPr>
            <p:ph idx="1"/>
          </p:nvPr>
        </p:nvSpPr>
        <p:spPr/>
        <p:txBody>
          <a:bodyPr/>
          <a:lstStyle/>
          <a:p>
            <a:r>
              <a:rPr lang="en-US" dirty="0" smtClean="0"/>
              <a:t>Manual entry of taxpayer’s/spouse’s choice to designate $1 to Gubernatorial Elections Fund </a:t>
            </a:r>
          </a:p>
          <a:p>
            <a:pPr lvl="1"/>
            <a:r>
              <a:rPr lang="en-US" dirty="0" smtClean="0"/>
              <a:t>Answering Yes to this question does not impact the tax return or cost the taxpayer anything</a:t>
            </a:r>
          </a:p>
          <a:p>
            <a:pPr lvl="1"/>
            <a:r>
              <a:rPr lang="en-US" dirty="0" smtClean="0"/>
              <a:t>NJ return requires Yes or No answer</a:t>
            </a:r>
          </a:p>
          <a:p>
            <a:pPr lvl="2"/>
            <a:r>
              <a:rPr lang="en-US" dirty="0" smtClean="0"/>
              <a:t>Federal return only requires check if answer is Yes, nothing for No</a:t>
            </a:r>
          </a:p>
        </p:txBody>
      </p:sp>
      <p:sp>
        <p:nvSpPr>
          <p:cNvPr id="5" name="TextBox 4"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smtClean="0"/>
              <a:t>(cont’d)</a:t>
            </a:r>
            <a:endParaRPr lang="en-US" sz="1600" dirty="0"/>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smtClean="0"/>
              <a:t>11-26-2015</a:t>
            </a:r>
            <a:endParaRPr lang="en-US" dirty="0"/>
          </a:p>
        </p:txBody>
      </p:sp>
      <p:sp>
        <p:nvSpPr>
          <p:cNvPr id="7" name="Footer Placeholder 6"/>
          <p:cNvSpPr>
            <a:spLocks noGrp="1"/>
          </p:cNvSpPr>
          <p:nvPr>
            <p:ph type="ftr" sz="quarter" idx="3"/>
          </p:nvPr>
        </p:nvSpPr>
        <p:spPr/>
        <p:txBody>
          <a:bodyPr/>
          <a:lstStyle/>
          <a:p>
            <a:r>
              <a:rPr lang="en-US" smtClean="0"/>
              <a:t>NJ TAX TY2014 v2</a:t>
            </a:r>
            <a:endParaRPr lang="en-US" dirty="0"/>
          </a:p>
        </p:txBody>
      </p:sp>
      <p:sp>
        <p:nvSpPr>
          <p:cNvPr id="8" name="Slide Number Placeholder 7"/>
          <p:cNvSpPr>
            <a:spLocks noGrp="1"/>
          </p:cNvSpPr>
          <p:nvPr>
            <p:ph type="sldNum" sz="quarter" idx="11"/>
          </p:nvPr>
        </p:nvSpPr>
        <p:spPr/>
        <p:txBody>
          <a:bodyPr/>
          <a:lstStyle/>
          <a:p>
            <a:fld id="{251E97C6-B5EA-4059-8D5E-F0990EFE7977}" type="slidenum">
              <a:rPr lang="en-US" smtClean="0"/>
              <a:pPr/>
              <a:t>20</a:t>
            </a:fld>
            <a:endParaRPr lang="en-US"/>
          </a:p>
        </p:txBody>
      </p:sp>
    </p:spTree>
    <p:extLst>
      <p:ext uri="{BB962C8B-B14F-4D97-AF65-F5344CB8AC3E}">
        <p14:creationId xmlns:p14="http://schemas.microsoft.com/office/powerpoint/2010/main" val="310505126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3" cstate="print"/>
          <a:srcRect l="21698" t="11576" r="2830" b="9906"/>
          <a:stretch>
            <a:fillRect/>
          </a:stretch>
        </p:blipFill>
        <p:spPr bwMode="auto">
          <a:xfrm>
            <a:off x="685800" y="1600200"/>
            <a:ext cx="7772400" cy="3810000"/>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609600" y="5334000"/>
            <a:ext cx="8001000" cy="7620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altLang="en-US" dirty="0"/>
              <a:t>TW NJ </a:t>
            </a:r>
            <a:r>
              <a:rPr lang="en-US" altLang="en-US" dirty="0" smtClean="0"/>
              <a:t>1040 </a:t>
            </a:r>
            <a:r>
              <a:rPr lang="en-US" altLang="en-US" dirty="0"/>
              <a:t>Page </a:t>
            </a:r>
            <a:r>
              <a:rPr lang="en-US" altLang="en-US" dirty="0" smtClean="0"/>
              <a:t>2</a:t>
            </a:r>
            <a:endParaRPr lang="en-US" dirty="0"/>
          </a:p>
        </p:txBody>
      </p:sp>
      <p:sp>
        <p:nvSpPr>
          <p:cNvPr id="8" name="Oval 5"/>
          <p:cNvSpPr>
            <a:spLocks noChangeArrowheads="1"/>
          </p:cNvSpPr>
          <p:nvPr/>
        </p:nvSpPr>
        <p:spPr bwMode="auto">
          <a:xfrm>
            <a:off x="7315200" y="5257800"/>
            <a:ext cx="1371600" cy="914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3" name="Date Placeholder 2"/>
          <p:cNvSpPr>
            <a:spLocks noGrp="1"/>
          </p:cNvSpPr>
          <p:nvPr>
            <p:ph type="dt" sz="half" idx="10"/>
          </p:nvPr>
        </p:nvSpPr>
        <p:spPr/>
        <p:txBody>
          <a:bodyPr/>
          <a:lstStyle/>
          <a:p>
            <a:r>
              <a:rPr lang="en-US" smtClean="0"/>
              <a:t>11-26-2015</a:t>
            </a:r>
            <a:endParaRPr lang="en-US" dirty="0"/>
          </a:p>
        </p:txBody>
      </p:sp>
      <p:sp>
        <p:nvSpPr>
          <p:cNvPr id="4" name="Footer Placeholder 3"/>
          <p:cNvSpPr>
            <a:spLocks noGrp="1"/>
          </p:cNvSpPr>
          <p:nvPr>
            <p:ph type="ftr" sz="quarter" idx="3"/>
          </p:nvPr>
        </p:nvSpPr>
        <p:spPr/>
        <p:txBody>
          <a:bodyPr/>
          <a:lstStyle/>
          <a:p>
            <a:r>
              <a:rPr lang="en-US" smtClean="0"/>
              <a:t>NJ TAX TY2014 v2</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21</a:t>
            </a:fld>
            <a:endParaRPr lang="en-US"/>
          </a:p>
        </p:txBody>
      </p:sp>
      <p:pic>
        <p:nvPicPr>
          <p:cNvPr id="9" name="Picture 8" descr="NJ TaxWise" title="NJ TaxWis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762000"/>
            <a:ext cx="612648" cy="344615"/>
          </a:xfrm>
          <a:prstGeom prst="rect">
            <a:avLst/>
          </a:prstGeom>
        </p:spPr>
      </p:pic>
    </p:spTree>
    <p:extLst>
      <p:ext uri="{BB962C8B-B14F-4D97-AF65-F5344CB8AC3E}">
        <p14:creationId xmlns:p14="http://schemas.microsoft.com/office/powerpoint/2010/main" val="154924550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TW -Main Information Screen</a:t>
            </a:r>
            <a:br>
              <a:rPr lang="en-US" altLang="en-US" dirty="0" smtClean="0"/>
            </a:br>
            <a:r>
              <a:rPr lang="en-US" altLang="en-US" dirty="0" smtClean="0"/>
              <a:t>Filing Status and Exemptions Section</a:t>
            </a:r>
            <a:endParaRPr lang="en-US" dirty="0"/>
          </a:p>
        </p:txBody>
      </p:sp>
      <p:sp>
        <p:nvSpPr>
          <p:cNvPr id="3" name="Content Placeholder 2"/>
          <p:cNvSpPr>
            <a:spLocks noGrp="1"/>
          </p:cNvSpPr>
          <p:nvPr>
            <p:ph idx="1"/>
          </p:nvPr>
        </p:nvSpPr>
        <p:spPr/>
        <p:txBody>
          <a:bodyPr>
            <a:normAutofit fontScale="70000" lnSpcReduction="20000"/>
          </a:bodyPr>
          <a:lstStyle/>
          <a:p>
            <a:r>
              <a:rPr lang="en-US" sz="3400" dirty="0" smtClean="0"/>
              <a:t>Filing status (covered in later module)</a:t>
            </a:r>
          </a:p>
          <a:p>
            <a:r>
              <a:rPr lang="en-US" sz="3400" dirty="0" smtClean="0"/>
              <a:t>Question relating to whether you can be claimed on another person’s return</a:t>
            </a:r>
          </a:p>
          <a:p>
            <a:r>
              <a:rPr lang="en-US" sz="3400" dirty="0" smtClean="0"/>
              <a:t>Dependent/Nondependent information:</a:t>
            </a:r>
          </a:p>
          <a:p>
            <a:pPr lvl="1"/>
            <a:r>
              <a:rPr lang="en-US" dirty="0" smtClean="0"/>
              <a:t>Names</a:t>
            </a:r>
          </a:p>
          <a:p>
            <a:pPr lvl="1"/>
            <a:r>
              <a:rPr lang="en-US" dirty="0" smtClean="0"/>
              <a:t>SS #s</a:t>
            </a:r>
          </a:p>
          <a:p>
            <a:pPr lvl="1"/>
            <a:r>
              <a:rPr lang="en-US" dirty="0" smtClean="0"/>
              <a:t>Birth Dates (</a:t>
            </a:r>
            <a:r>
              <a:rPr lang="en-US" dirty="0" err="1" smtClean="0"/>
              <a:t>TaxWise</a:t>
            </a:r>
            <a:r>
              <a:rPr lang="en-US" dirty="0" smtClean="0"/>
              <a:t> calculates age)</a:t>
            </a:r>
          </a:p>
          <a:p>
            <a:pPr lvl="1"/>
            <a:r>
              <a:rPr lang="en-US" dirty="0" smtClean="0"/>
              <a:t>Relationship to taxpayer (Drop </a:t>
            </a:r>
            <a:r>
              <a:rPr lang="en-US" dirty="0"/>
              <a:t>down </a:t>
            </a:r>
            <a:r>
              <a:rPr lang="en-US" dirty="0" smtClean="0"/>
              <a:t>menu) </a:t>
            </a:r>
          </a:p>
          <a:p>
            <a:pPr lvl="1"/>
            <a:r>
              <a:rPr lang="en-US" dirty="0" smtClean="0"/>
              <a:t>Months in home (Drop </a:t>
            </a:r>
            <a:r>
              <a:rPr lang="en-US" dirty="0"/>
              <a:t>down </a:t>
            </a:r>
            <a:r>
              <a:rPr lang="en-US" dirty="0" smtClean="0"/>
              <a:t>menu) – enter 12 months for dependents born, adopted or died in current tax year  </a:t>
            </a:r>
          </a:p>
          <a:p>
            <a:pPr lvl="1"/>
            <a:r>
              <a:rPr lang="en-US" dirty="0" smtClean="0"/>
              <a:t>Dependent/Nondependent code (Drop down menu)</a:t>
            </a:r>
          </a:p>
          <a:p>
            <a:pPr lvl="1"/>
            <a:r>
              <a:rPr lang="en-US" dirty="0" smtClean="0"/>
              <a:t>Check Dependent Care (DC) box, if applicable</a:t>
            </a:r>
          </a:p>
          <a:p>
            <a:pPr lvl="1"/>
            <a:r>
              <a:rPr lang="en-US" dirty="0" smtClean="0"/>
              <a:t>Check EIC box</a:t>
            </a:r>
          </a:p>
          <a:p>
            <a:pPr lvl="1"/>
            <a:r>
              <a:rPr lang="en-US" dirty="0" smtClean="0"/>
              <a:t>TW checks CTC box, if applicable</a:t>
            </a:r>
          </a:p>
          <a:p>
            <a:pPr lvl="1"/>
            <a:endParaRPr lang="en-US" dirty="0" smtClean="0"/>
          </a:p>
          <a:p>
            <a:pPr lvl="1"/>
            <a:endParaRPr lang="en-US" dirty="0" smtClean="0"/>
          </a:p>
          <a:p>
            <a:pPr lvl="1"/>
            <a:endParaRPr lang="en-US" dirty="0" smtClean="0"/>
          </a:p>
          <a:p>
            <a:pPr lvl="1"/>
            <a:endParaRPr lang="en-US" dirty="0" smtClean="0"/>
          </a:p>
          <a:p>
            <a:pPr>
              <a:buNone/>
            </a:pPr>
            <a:endParaRPr lang="en-US" dirty="0"/>
          </a:p>
        </p:txBody>
      </p:sp>
      <p:sp>
        <p:nvSpPr>
          <p:cNvPr id="4" name="Date Placeholder 3"/>
          <p:cNvSpPr>
            <a:spLocks noGrp="1"/>
          </p:cNvSpPr>
          <p:nvPr>
            <p:ph type="dt" sz="half" idx="10"/>
          </p:nvPr>
        </p:nvSpPr>
        <p:spPr/>
        <p:txBody>
          <a:bodyPr/>
          <a:lstStyle/>
          <a:p>
            <a:r>
              <a:rPr lang="en-US" smtClean="0"/>
              <a:t>11-26-2015</a:t>
            </a:r>
            <a:endParaRPr lang="en-US" dirty="0"/>
          </a:p>
        </p:txBody>
      </p:sp>
      <p:sp>
        <p:nvSpPr>
          <p:cNvPr id="5" name="Footer Placeholder 4"/>
          <p:cNvSpPr>
            <a:spLocks noGrp="1"/>
          </p:cNvSpPr>
          <p:nvPr>
            <p:ph type="ftr" sz="quarter" idx="3"/>
          </p:nvPr>
        </p:nvSpPr>
        <p:spPr/>
        <p:txBody>
          <a:bodyPr/>
          <a:lstStyle/>
          <a:p>
            <a:r>
              <a:rPr lang="en-US" smtClean="0"/>
              <a:t>NJ TAX TY2014 v2</a:t>
            </a:r>
            <a:endParaRPr lang="en-US" dirty="0"/>
          </a:p>
        </p:txBody>
      </p:sp>
      <p:sp>
        <p:nvSpPr>
          <p:cNvPr id="6" name="Slide Number Placeholder 5"/>
          <p:cNvSpPr>
            <a:spLocks noGrp="1"/>
          </p:cNvSpPr>
          <p:nvPr>
            <p:ph type="sldNum" sz="quarter" idx="11"/>
          </p:nvPr>
        </p:nvSpPr>
        <p:spPr/>
        <p:txBody>
          <a:bodyPr/>
          <a:lstStyle/>
          <a:p>
            <a:fld id="{251E97C6-B5EA-4059-8D5E-F0990EFE7977}" type="slidenum">
              <a:rPr lang="en-US" smtClean="0"/>
              <a:pPr/>
              <a:t>22</a:t>
            </a:fld>
            <a:endParaRPr lang="en-US"/>
          </a:p>
        </p:txBody>
      </p:sp>
    </p:spTree>
    <p:extLst>
      <p:ext uri="{BB962C8B-B14F-4D97-AF65-F5344CB8AC3E}">
        <p14:creationId xmlns:p14="http://schemas.microsoft.com/office/powerpoint/2010/main" val="6092157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p:nvPr>
        </p:nvSpPr>
        <p:spPr/>
        <p:txBody>
          <a:bodyPr>
            <a:normAutofit fontScale="90000"/>
          </a:bodyPr>
          <a:lstStyle/>
          <a:p>
            <a:r>
              <a:rPr lang="en-US" altLang="en-US" dirty="0" smtClean="0"/>
              <a:t>TW Main Information Screen</a:t>
            </a:r>
            <a:br>
              <a:rPr lang="en-US" altLang="en-US" dirty="0" smtClean="0"/>
            </a:br>
            <a:r>
              <a:rPr lang="en-US" altLang="en-US" dirty="0" smtClean="0"/>
              <a:t>Enter Dependents/</a:t>
            </a:r>
            <a:r>
              <a:rPr lang="en-US" altLang="en-US" dirty="0" err="1" smtClean="0"/>
              <a:t>NonDependents</a:t>
            </a:r>
            <a:endParaRPr lang="en-US" altLang="en-US" sz="2800" dirty="0" smtClean="0"/>
          </a:p>
        </p:txBody>
      </p:sp>
      <p:sp>
        <p:nvSpPr>
          <p:cNvPr id="8" name="TextBox 7" descr="NJ (cont'd)" title="NJ (cont'd)"/>
          <p:cNvSpPr txBox="1"/>
          <p:nvPr/>
        </p:nvSpPr>
        <p:spPr>
          <a:xfrm>
            <a:off x="7893851" y="1082259"/>
            <a:ext cx="869149" cy="338554"/>
          </a:xfrm>
          <a:prstGeom prst="rect">
            <a:avLst/>
          </a:prstGeom>
          <a:noFill/>
        </p:spPr>
        <p:txBody>
          <a:bodyPr wrap="none" rtlCol="0">
            <a:spAutoFit/>
          </a:bodyPr>
          <a:lstStyle/>
          <a:p>
            <a:pPr algn="r"/>
            <a:r>
              <a:rPr lang="en-US" sz="1600" smtClean="0"/>
              <a:t>(cont’d)</a:t>
            </a:r>
            <a:endParaRPr lang="en-US" sz="1600" dirty="0"/>
          </a:p>
        </p:txBody>
      </p:sp>
      <p:pic>
        <p:nvPicPr>
          <p:cNvPr id="7" name="Picture 6"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0600"/>
            <a:ext cx="612648" cy="344615"/>
          </a:xfrm>
          <a:prstGeom prst="rect">
            <a:avLst/>
          </a:prstGeom>
        </p:spPr>
      </p:pic>
      <p:sp>
        <p:nvSpPr>
          <p:cNvPr id="2" name="Date Placeholder 1"/>
          <p:cNvSpPr>
            <a:spLocks noGrp="1"/>
          </p:cNvSpPr>
          <p:nvPr>
            <p:ph type="dt" sz="half" idx="10"/>
          </p:nvPr>
        </p:nvSpPr>
        <p:spPr/>
        <p:txBody>
          <a:bodyPr/>
          <a:lstStyle/>
          <a:p>
            <a:r>
              <a:rPr lang="en-US" smtClean="0"/>
              <a:t>11-26-2015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23</a:t>
            </a:fld>
            <a:endParaRPr lang="en-US"/>
          </a:p>
        </p:txBody>
      </p:sp>
      <p:pic>
        <p:nvPicPr>
          <p:cNvPr id="1026" name="Picture 2"/>
          <p:cNvPicPr>
            <a:picLocks noGrp="1" noChangeAspect="1" noChangeArrowheads="1"/>
          </p:cNvPicPr>
          <p:nvPr>
            <p:ph idx="1"/>
          </p:nvPr>
        </p:nvPicPr>
        <p:blipFill>
          <a:blip r:embed="rId4" cstate="print"/>
          <a:srcRect/>
          <a:stretch>
            <a:fillRect/>
          </a:stretch>
        </p:blipFill>
        <p:spPr bwMode="auto">
          <a:xfrm>
            <a:off x="609600" y="1600200"/>
            <a:ext cx="7924800" cy="4457174"/>
          </a:xfrm>
          <a:prstGeom prst="rect">
            <a:avLst/>
          </a:prstGeom>
          <a:noFill/>
          <a:ln w="9525">
            <a:noFill/>
            <a:miter lim="800000"/>
            <a:headEnd/>
            <a:tailEnd/>
          </a:ln>
        </p:spPr>
      </p:pic>
    </p:spTree>
    <p:extLst>
      <p:ext uri="{BB962C8B-B14F-4D97-AF65-F5344CB8AC3E}">
        <p14:creationId xmlns:p14="http://schemas.microsoft.com/office/powerpoint/2010/main" val="119674758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3" cstate="print"/>
          <a:srcRect/>
          <a:stretch>
            <a:fillRect/>
          </a:stretch>
        </p:blipFill>
        <p:spPr bwMode="auto">
          <a:xfrm>
            <a:off x="609600" y="1600200"/>
            <a:ext cx="8077200" cy="4191000"/>
          </a:xfrm>
          <a:prstGeom prst="rect">
            <a:avLst/>
          </a:prstGeom>
          <a:noFill/>
          <a:ln w="9525">
            <a:noFill/>
            <a:miter lim="800000"/>
            <a:headEnd/>
            <a:tailEnd/>
          </a:ln>
        </p:spPr>
      </p:pic>
      <p:sp>
        <p:nvSpPr>
          <p:cNvPr id="198659" name="Title 1"/>
          <p:cNvSpPr>
            <a:spLocks noGrp="1"/>
          </p:cNvSpPr>
          <p:nvPr>
            <p:ph type="title"/>
          </p:nvPr>
        </p:nvSpPr>
        <p:spPr/>
        <p:txBody>
          <a:bodyPr>
            <a:normAutofit fontScale="90000"/>
          </a:bodyPr>
          <a:lstStyle/>
          <a:p>
            <a:r>
              <a:rPr lang="en-US" altLang="en-US" dirty="0" smtClean="0"/>
              <a:t>TW Additional Dependents Screen</a:t>
            </a:r>
            <a:br>
              <a:rPr lang="en-US" altLang="en-US" dirty="0" smtClean="0"/>
            </a:br>
            <a:r>
              <a:rPr lang="en-US" altLang="en-US" dirty="0" smtClean="0"/>
              <a:t>For More than 4 Dependents</a:t>
            </a:r>
            <a:endParaRPr lang="en-US" altLang="en-US" sz="2800" dirty="0" smtClean="0"/>
          </a:p>
        </p:txBody>
      </p:sp>
      <p:sp>
        <p:nvSpPr>
          <p:cNvPr id="198662" name="Oval 5"/>
          <p:cNvSpPr>
            <a:spLocks noChangeArrowheads="1"/>
          </p:cNvSpPr>
          <p:nvPr/>
        </p:nvSpPr>
        <p:spPr bwMode="auto">
          <a:xfrm>
            <a:off x="228600" y="5410200"/>
            <a:ext cx="85344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0" name="TextBox 9"/>
          <p:cNvSpPr txBox="1"/>
          <p:nvPr/>
        </p:nvSpPr>
        <p:spPr>
          <a:xfrm>
            <a:off x="1600200" y="3276600"/>
            <a:ext cx="5232400" cy="369888"/>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b="1" dirty="0">
                <a:latin typeface="Arial" charset="0"/>
              </a:rPr>
              <a:t>TW populates 1</a:t>
            </a:r>
            <a:r>
              <a:rPr lang="en-US" b="1" baseline="30000" dirty="0">
                <a:latin typeface="Arial" charset="0"/>
              </a:rPr>
              <a:t>st</a:t>
            </a:r>
            <a:r>
              <a:rPr lang="en-US" b="1" dirty="0">
                <a:latin typeface="Arial" charset="0"/>
              </a:rPr>
              <a:t> 4 dependents from Main Info</a:t>
            </a:r>
          </a:p>
        </p:txBody>
      </p:sp>
      <p:sp>
        <p:nvSpPr>
          <p:cNvPr id="11" name="TextBox 10"/>
          <p:cNvSpPr txBox="1"/>
          <p:nvPr/>
        </p:nvSpPr>
        <p:spPr>
          <a:xfrm>
            <a:off x="838200" y="6019800"/>
            <a:ext cx="3800475" cy="369888"/>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b="1" dirty="0">
                <a:latin typeface="Arial" charset="0"/>
              </a:rPr>
              <a:t>Enter info for dependents over 4</a:t>
            </a:r>
          </a:p>
        </p:txBody>
      </p:sp>
      <p:pic>
        <p:nvPicPr>
          <p:cNvPr id="12" name="Picture 11"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62000"/>
            <a:ext cx="612648" cy="344615"/>
          </a:xfrm>
          <a:prstGeom prst="rect">
            <a:avLst/>
          </a:prstGeom>
        </p:spPr>
      </p:pic>
      <p:sp>
        <p:nvSpPr>
          <p:cNvPr id="14" name="TextBox 13"/>
          <p:cNvSpPr txBox="1"/>
          <p:nvPr/>
        </p:nvSpPr>
        <p:spPr>
          <a:xfrm>
            <a:off x="685800" y="2209800"/>
            <a:ext cx="7943200" cy="369332"/>
          </a:xfrm>
          <a:prstGeom prst="rect">
            <a:avLst/>
          </a:prstGeom>
          <a:solidFill>
            <a:schemeClr val="accent5">
              <a:lumMod val="75000"/>
            </a:schemeClr>
          </a:solidFill>
          <a:ln>
            <a:solidFill>
              <a:srgbClr val="001132"/>
            </a:solidFill>
          </a:ln>
        </p:spPr>
        <p:txBody>
          <a:bodyPr wrap="none" rtlCol="0">
            <a:spAutoFit/>
          </a:bodyPr>
          <a:lstStyle/>
          <a:p>
            <a:r>
              <a:rPr lang="en-US" b="1" dirty="0" smtClean="0"/>
              <a:t>Link from 1040 Page 1 Dependents Section, not from Main Info Screen </a:t>
            </a:r>
            <a:endParaRPr lang="en-US" b="1" dirty="0"/>
          </a:p>
        </p:txBody>
      </p:sp>
      <p:sp>
        <p:nvSpPr>
          <p:cNvPr id="2" name="Date Placeholder 1"/>
          <p:cNvSpPr>
            <a:spLocks noGrp="1"/>
          </p:cNvSpPr>
          <p:nvPr>
            <p:ph type="dt" sz="half" idx="10"/>
          </p:nvPr>
        </p:nvSpPr>
        <p:spPr/>
        <p:txBody>
          <a:bodyPr/>
          <a:lstStyle/>
          <a:p>
            <a:r>
              <a:rPr lang="en-US" smtClean="0"/>
              <a:t>11-26-2015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24</a:t>
            </a:fld>
            <a:endParaRPr lang="en-US"/>
          </a:p>
        </p:txBody>
      </p:sp>
    </p:spTree>
    <p:extLst>
      <p:ext uri="{BB962C8B-B14F-4D97-AF65-F5344CB8AC3E}">
        <p14:creationId xmlns:p14="http://schemas.microsoft.com/office/powerpoint/2010/main" val="12539169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Filing Status and </a:t>
            </a:r>
            <a:r>
              <a:rPr lang="en-US" sz="3600" smtClean="0"/>
              <a:t>Exemptions </a:t>
            </a:r>
            <a:br>
              <a:rPr lang="en-US" sz="3600" smtClean="0"/>
            </a:br>
            <a:r>
              <a:rPr lang="en-US" sz="3600" smtClean="0"/>
              <a:t>Manual </a:t>
            </a:r>
            <a:r>
              <a:rPr lang="en-US" sz="3600" dirty="0" smtClean="0"/>
              <a:t>Updates on NJ 1040 Page 2</a:t>
            </a:r>
            <a:endParaRPr lang="en-US" sz="3600" dirty="0"/>
          </a:p>
        </p:txBody>
      </p:sp>
      <p:sp>
        <p:nvSpPr>
          <p:cNvPr id="3" name="Content Placeholder 2"/>
          <p:cNvSpPr>
            <a:spLocks noGrp="1"/>
          </p:cNvSpPr>
          <p:nvPr>
            <p:ph idx="1"/>
          </p:nvPr>
        </p:nvSpPr>
        <p:spPr/>
        <p:txBody>
          <a:bodyPr>
            <a:normAutofit fontScale="85000" lnSpcReduction="20000"/>
          </a:bodyPr>
          <a:lstStyle/>
          <a:p>
            <a:r>
              <a:rPr lang="en-US" dirty="0" smtClean="0"/>
              <a:t>Lines 1-5 – Filing Status</a:t>
            </a:r>
          </a:p>
          <a:p>
            <a:pPr lvl="1"/>
            <a:r>
              <a:rPr lang="en-US" dirty="0" smtClean="0"/>
              <a:t>Calculated from Main Info</a:t>
            </a:r>
          </a:p>
          <a:p>
            <a:pPr lvl="1"/>
            <a:r>
              <a:rPr lang="en-US" dirty="0" smtClean="0"/>
              <a:t>Adjustments for Civil Union </a:t>
            </a:r>
            <a:r>
              <a:rPr lang="en-US" dirty="0" smtClean="0"/>
              <a:t>are </a:t>
            </a:r>
            <a:r>
              <a:rPr lang="en-US" dirty="0" smtClean="0">
                <a:solidFill>
                  <a:srgbClr val="FF0000"/>
                </a:solidFill>
              </a:rPr>
              <a:t>Out of Scope</a:t>
            </a:r>
          </a:p>
          <a:p>
            <a:r>
              <a:rPr lang="en-US" dirty="0" smtClean="0"/>
              <a:t>Lines 6-12 – Exemptions</a:t>
            </a:r>
          </a:p>
          <a:p>
            <a:pPr lvl="1"/>
            <a:r>
              <a:rPr lang="en-US" dirty="0" smtClean="0"/>
              <a:t>Calculated from Main </a:t>
            </a:r>
            <a:r>
              <a:rPr lang="en-US" dirty="0" smtClean="0"/>
              <a:t>Info</a:t>
            </a:r>
          </a:p>
          <a:p>
            <a:pPr lvl="1"/>
            <a:r>
              <a:rPr lang="en-US" dirty="0" smtClean="0"/>
              <a:t>Manual entry on Line 6 if claiming Domestic Partner</a:t>
            </a:r>
            <a:endParaRPr lang="en-US" dirty="0" smtClean="0"/>
          </a:p>
          <a:p>
            <a:pPr lvl="1"/>
            <a:r>
              <a:rPr lang="en-US" dirty="0" smtClean="0"/>
              <a:t>Manual entry on Line 11 - Dependents attending colleges</a:t>
            </a:r>
          </a:p>
          <a:p>
            <a:r>
              <a:rPr lang="en-US" dirty="0" smtClean="0"/>
              <a:t>Line 13 – Dependents’ information</a:t>
            </a:r>
          </a:p>
          <a:p>
            <a:pPr lvl="1"/>
            <a:r>
              <a:rPr lang="en-US" dirty="0" smtClean="0"/>
              <a:t>Calculated from Main Info for Code 1, 2, 3</a:t>
            </a:r>
          </a:p>
          <a:p>
            <a:pPr lvl="1"/>
            <a:r>
              <a:rPr lang="en-US" dirty="0" smtClean="0"/>
              <a:t>Manual entry via NJ </a:t>
            </a:r>
            <a:r>
              <a:rPr lang="en-US" dirty="0" err="1" smtClean="0"/>
              <a:t>Dep</a:t>
            </a:r>
            <a:r>
              <a:rPr lang="en-US" dirty="0" smtClean="0"/>
              <a:t> </a:t>
            </a:r>
            <a:r>
              <a:rPr lang="en-US" dirty="0" err="1" smtClean="0"/>
              <a:t>Wkt</a:t>
            </a:r>
            <a:r>
              <a:rPr lang="en-US" dirty="0" smtClean="0"/>
              <a:t> (covered in NJ module):</a:t>
            </a:r>
          </a:p>
          <a:p>
            <a:pPr lvl="2"/>
            <a:r>
              <a:rPr lang="en-US" dirty="0" smtClean="0"/>
              <a:t>Checkbox for dependents without Health Insurance</a:t>
            </a:r>
          </a:p>
          <a:p>
            <a:pPr lvl="2"/>
            <a:r>
              <a:rPr lang="en-US" dirty="0" smtClean="0"/>
              <a:t>Addition of Code 0 dependents involved in EIC calculation</a:t>
            </a:r>
          </a:p>
        </p:txBody>
      </p:sp>
      <p:pic>
        <p:nvPicPr>
          <p:cNvPr id="5"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speedysigns.com/images/decals/400c/Speedy/SHAPES/NOSYMBL.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236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r>
              <a:rPr lang="en-US" smtClean="0"/>
              <a:t>11-26-2015</a:t>
            </a:r>
            <a:endParaRPr lang="en-US" dirty="0"/>
          </a:p>
        </p:txBody>
      </p:sp>
      <p:sp>
        <p:nvSpPr>
          <p:cNvPr id="7" name="Footer Placeholder 6"/>
          <p:cNvSpPr>
            <a:spLocks noGrp="1"/>
          </p:cNvSpPr>
          <p:nvPr>
            <p:ph type="ftr" sz="quarter" idx="3"/>
          </p:nvPr>
        </p:nvSpPr>
        <p:spPr/>
        <p:txBody>
          <a:bodyPr/>
          <a:lstStyle/>
          <a:p>
            <a:r>
              <a:rPr lang="en-US" smtClean="0"/>
              <a:t>NJ TAX TY2014 v2</a:t>
            </a:r>
            <a:endParaRPr lang="en-US" dirty="0"/>
          </a:p>
        </p:txBody>
      </p:sp>
      <p:sp>
        <p:nvSpPr>
          <p:cNvPr id="8" name="Slide Number Placeholder 7"/>
          <p:cNvSpPr>
            <a:spLocks noGrp="1"/>
          </p:cNvSpPr>
          <p:nvPr>
            <p:ph type="sldNum" sz="quarter" idx="11"/>
          </p:nvPr>
        </p:nvSpPr>
        <p:spPr/>
        <p:txBody>
          <a:bodyPr/>
          <a:lstStyle/>
          <a:p>
            <a:fld id="{251E97C6-B5EA-4059-8D5E-F0990EFE7977}" type="slidenum">
              <a:rPr lang="en-US" smtClean="0"/>
              <a:pPr/>
              <a:t>25</a:t>
            </a:fld>
            <a:endParaRPr lang="en-US"/>
          </a:p>
        </p:txBody>
      </p:sp>
    </p:spTree>
    <p:extLst>
      <p:ext uri="{BB962C8B-B14F-4D97-AF65-F5344CB8AC3E}">
        <p14:creationId xmlns:p14="http://schemas.microsoft.com/office/powerpoint/2010/main" val="232255077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3" cstate="print"/>
          <a:srcRect l="21698" t="8235" r="1887" b="11576"/>
          <a:stretch>
            <a:fillRect/>
          </a:stretch>
        </p:blipFill>
        <p:spPr bwMode="auto">
          <a:xfrm>
            <a:off x="609600" y="1600200"/>
            <a:ext cx="7848600" cy="4572000"/>
          </a:xfrm>
          <a:prstGeom prst="rect">
            <a:avLst/>
          </a:prstGeom>
          <a:noFill/>
          <a:ln w="9525">
            <a:noFill/>
            <a:miter lim="800000"/>
            <a:headEnd/>
            <a:tailEnd/>
          </a:ln>
        </p:spPr>
      </p:pic>
      <p:sp>
        <p:nvSpPr>
          <p:cNvPr id="2" name="Title 1"/>
          <p:cNvSpPr>
            <a:spLocks noGrp="1"/>
          </p:cNvSpPr>
          <p:nvPr>
            <p:ph type="title"/>
          </p:nvPr>
        </p:nvSpPr>
        <p:spPr>
          <a:xfrm>
            <a:off x="609600" y="0"/>
            <a:ext cx="8077200" cy="1420813"/>
          </a:xfrm>
        </p:spPr>
        <p:txBody>
          <a:bodyPr>
            <a:normAutofit/>
          </a:bodyPr>
          <a:lstStyle/>
          <a:p>
            <a:r>
              <a:rPr lang="en-US" altLang="en-US" sz="3600" dirty="0" smtClean="0"/>
              <a:t>TW NJ 1040 Page 2</a:t>
            </a:r>
            <a:br>
              <a:rPr lang="en-US" altLang="en-US" sz="3600" dirty="0" smtClean="0"/>
            </a:br>
            <a:r>
              <a:rPr lang="en-US" altLang="en-US" sz="3600" dirty="0" smtClean="0"/>
              <a:t>Dependents Under 22 Attending College</a:t>
            </a:r>
            <a:endParaRPr lang="en-US" sz="3600" dirty="0"/>
          </a:p>
        </p:txBody>
      </p:sp>
      <p:sp>
        <p:nvSpPr>
          <p:cNvPr id="7" name="Oval 5"/>
          <p:cNvSpPr>
            <a:spLocks noChangeArrowheads="1"/>
          </p:cNvSpPr>
          <p:nvPr/>
        </p:nvSpPr>
        <p:spPr bwMode="auto">
          <a:xfrm>
            <a:off x="7315200" y="5562600"/>
            <a:ext cx="6096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3" name="Date Placeholder 2"/>
          <p:cNvSpPr>
            <a:spLocks noGrp="1"/>
          </p:cNvSpPr>
          <p:nvPr>
            <p:ph type="dt" sz="half" idx="10"/>
          </p:nvPr>
        </p:nvSpPr>
        <p:spPr/>
        <p:txBody>
          <a:bodyPr/>
          <a:lstStyle/>
          <a:p>
            <a:r>
              <a:rPr lang="en-US" smtClean="0"/>
              <a:t>11-26-2015</a:t>
            </a:r>
            <a:endParaRPr lang="en-US" dirty="0"/>
          </a:p>
        </p:txBody>
      </p:sp>
      <p:sp>
        <p:nvSpPr>
          <p:cNvPr id="4" name="Footer Placeholder 3"/>
          <p:cNvSpPr>
            <a:spLocks noGrp="1"/>
          </p:cNvSpPr>
          <p:nvPr>
            <p:ph type="ftr" sz="quarter" idx="3"/>
          </p:nvPr>
        </p:nvSpPr>
        <p:spPr/>
        <p:txBody>
          <a:bodyPr/>
          <a:lstStyle/>
          <a:p>
            <a:r>
              <a:rPr lang="en-US" smtClean="0"/>
              <a:t>NJ TAX TY2014 v2</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26</a:t>
            </a:fld>
            <a:endParaRPr lang="en-US"/>
          </a:p>
        </p:txBody>
      </p:sp>
    </p:spTree>
    <p:extLst>
      <p:ext uri="{BB962C8B-B14F-4D97-AF65-F5344CB8AC3E}">
        <p14:creationId xmlns:p14="http://schemas.microsoft.com/office/powerpoint/2010/main" val="21418316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Theft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Identity Theft is the fraudulent acquisition of a person’s private identifying information, usually for financial gain</a:t>
            </a:r>
          </a:p>
          <a:p>
            <a:r>
              <a:rPr lang="en-US" dirty="0" smtClean="0"/>
              <a:t>IRS sends notices to known taxpayer victims (or potential victims) </a:t>
            </a:r>
          </a:p>
          <a:p>
            <a:pPr lvl="1"/>
            <a:r>
              <a:rPr lang="en-US" dirty="0" smtClean="0"/>
              <a:t>Letter includes 6-digit Identity Theft Protection PIN for filing return (reissued each year)</a:t>
            </a:r>
          </a:p>
          <a:p>
            <a:r>
              <a:rPr lang="en-US" dirty="0" smtClean="0"/>
              <a:t>Counselor should routinely ask taxpayer about this</a:t>
            </a:r>
          </a:p>
          <a:p>
            <a:endParaRPr lang="en-US" dirty="0" smtClean="0"/>
          </a:p>
          <a:p>
            <a:endParaRPr lang="en-US" dirty="0" smtClean="0"/>
          </a:p>
          <a:p>
            <a:endParaRPr lang="en-US" dirty="0"/>
          </a:p>
        </p:txBody>
      </p:sp>
      <p:sp>
        <p:nvSpPr>
          <p:cNvPr id="5" name="TextBox 4" descr="NJ Pub Ref" title="NJ Pub Ref"/>
          <p:cNvSpPr txBox="1"/>
          <p:nvPr/>
        </p:nvSpPr>
        <p:spPr>
          <a:xfrm>
            <a:off x="7129774" y="58579"/>
            <a:ext cx="1639359" cy="246221"/>
          </a:xfrm>
          <a:prstGeom prst="rect">
            <a:avLst/>
          </a:prstGeom>
          <a:noFill/>
        </p:spPr>
        <p:txBody>
          <a:bodyPr wrap="none" tIns="0" bIns="0" rtlCol="0">
            <a:spAutoFit/>
          </a:bodyPr>
          <a:lstStyle/>
          <a:p>
            <a:pPr algn="r"/>
            <a:r>
              <a:rPr lang="en-US" sz="1600" dirty="0" smtClean="0"/>
              <a:t>Pub 4012 Tab P</a:t>
            </a:r>
            <a:endParaRPr lang="en-US" sz="1600" dirty="0"/>
          </a:p>
        </p:txBody>
      </p:sp>
      <p:sp>
        <p:nvSpPr>
          <p:cNvPr id="4" name="Date Placeholder 3"/>
          <p:cNvSpPr>
            <a:spLocks noGrp="1"/>
          </p:cNvSpPr>
          <p:nvPr>
            <p:ph type="dt" sz="half" idx="10"/>
          </p:nvPr>
        </p:nvSpPr>
        <p:spPr/>
        <p:txBody>
          <a:bodyPr/>
          <a:lstStyle/>
          <a:p>
            <a:r>
              <a:rPr lang="en-US" smtClean="0"/>
              <a:t>11-26-2015</a:t>
            </a:r>
            <a:endParaRPr lang="en-US" dirty="0"/>
          </a:p>
        </p:txBody>
      </p:sp>
      <p:sp>
        <p:nvSpPr>
          <p:cNvPr id="6" name="Footer Placeholder 5"/>
          <p:cNvSpPr>
            <a:spLocks noGrp="1"/>
          </p:cNvSpPr>
          <p:nvPr>
            <p:ph type="ftr" sz="quarter" idx="3"/>
          </p:nvPr>
        </p:nvSpPr>
        <p:spPr/>
        <p:txBody>
          <a:bodyPr/>
          <a:lstStyle/>
          <a:p>
            <a:r>
              <a:rPr lang="en-US" smtClean="0"/>
              <a:t>NJ TAX TY2014 v2</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27</a:t>
            </a:fld>
            <a:endParaRPr lang="en-US"/>
          </a:p>
        </p:txBody>
      </p:sp>
    </p:spTree>
    <p:extLst>
      <p:ext uri="{BB962C8B-B14F-4D97-AF65-F5344CB8AC3E}">
        <p14:creationId xmlns:p14="http://schemas.microsoft.com/office/powerpoint/2010/main" val="412919472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TW - Main Information Screen</a:t>
            </a:r>
            <a:br>
              <a:rPr lang="en-US" altLang="en-US" dirty="0" smtClean="0"/>
            </a:br>
            <a:r>
              <a:rPr lang="en-US" altLang="en-US" dirty="0" smtClean="0"/>
              <a:t>PIN Sections</a:t>
            </a:r>
            <a:endParaRPr lang="en-US" dirty="0"/>
          </a:p>
        </p:txBody>
      </p:sp>
      <p:sp>
        <p:nvSpPr>
          <p:cNvPr id="3" name="Content Placeholder 2"/>
          <p:cNvSpPr>
            <a:spLocks noGrp="1"/>
          </p:cNvSpPr>
          <p:nvPr>
            <p:ph idx="1"/>
          </p:nvPr>
        </p:nvSpPr>
        <p:spPr/>
        <p:txBody>
          <a:bodyPr>
            <a:normAutofit/>
          </a:bodyPr>
          <a:lstStyle/>
          <a:p>
            <a:r>
              <a:rPr lang="en-US" dirty="0" smtClean="0"/>
              <a:t>Taxpayer &amp; Spouse PIN</a:t>
            </a:r>
          </a:p>
          <a:p>
            <a:pPr lvl="1"/>
            <a:r>
              <a:rPr lang="en-US" dirty="0" smtClean="0"/>
              <a:t>Must fill in with any 5 digits (except 00000)</a:t>
            </a:r>
          </a:p>
          <a:p>
            <a:r>
              <a:rPr lang="en-US" dirty="0" smtClean="0"/>
              <a:t>Identity Theft PIN</a:t>
            </a:r>
          </a:p>
          <a:p>
            <a:pPr lvl="1"/>
            <a:r>
              <a:rPr lang="en-US" altLang="en-US" dirty="0" smtClean="0"/>
              <a:t>If applicable enter on Main Info screen or return will reject</a:t>
            </a:r>
          </a:p>
          <a:p>
            <a:pPr lvl="2"/>
            <a:r>
              <a:rPr lang="en-US" dirty="0" smtClean="0"/>
              <a:t>Follow </a:t>
            </a:r>
            <a:r>
              <a:rPr lang="en-US" dirty="0"/>
              <a:t>4012 Tab P instructions</a:t>
            </a:r>
          </a:p>
          <a:p>
            <a:pPr lvl="2"/>
            <a:r>
              <a:rPr lang="en-US" dirty="0"/>
              <a:t>Contact ID Theft hotline if </a:t>
            </a:r>
            <a:r>
              <a:rPr lang="en-US" dirty="0" smtClean="0"/>
              <a:t>needed</a:t>
            </a:r>
            <a:endParaRPr lang="en-US" altLang="en-US" dirty="0" smtClean="0"/>
          </a:p>
          <a:p>
            <a:pPr lvl="1"/>
            <a:r>
              <a:rPr lang="en-US" altLang="en-US" dirty="0" smtClean="0"/>
              <a:t>If this does not apply to taxpayer, do nothing</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11-26-2015</a:t>
            </a:r>
            <a:endParaRPr lang="en-US" dirty="0"/>
          </a:p>
        </p:txBody>
      </p:sp>
      <p:sp>
        <p:nvSpPr>
          <p:cNvPr id="5" name="Footer Placeholder 4"/>
          <p:cNvSpPr>
            <a:spLocks noGrp="1"/>
          </p:cNvSpPr>
          <p:nvPr>
            <p:ph type="ftr" sz="quarter" idx="3"/>
          </p:nvPr>
        </p:nvSpPr>
        <p:spPr/>
        <p:txBody>
          <a:bodyPr/>
          <a:lstStyle/>
          <a:p>
            <a:r>
              <a:rPr lang="en-US" smtClean="0"/>
              <a:t>NJ TAX TY2014 v2</a:t>
            </a:r>
            <a:endParaRPr lang="en-US" dirty="0"/>
          </a:p>
        </p:txBody>
      </p:sp>
      <p:sp>
        <p:nvSpPr>
          <p:cNvPr id="6" name="Slide Number Placeholder 5"/>
          <p:cNvSpPr>
            <a:spLocks noGrp="1"/>
          </p:cNvSpPr>
          <p:nvPr>
            <p:ph type="sldNum" sz="quarter" idx="11"/>
          </p:nvPr>
        </p:nvSpPr>
        <p:spPr/>
        <p:txBody>
          <a:bodyPr/>
          <a:lstStyle/>
          <a:p>
            <a:fld id="{251E97C6-B5EA-4059-8D5E-F0990EFE7977}" type="slidenum">
              <a:rPr lang="en-US" smtClean="0"/>
              <a:pPr/>
              <a:t>28</a:t>
            </a:fld>
            <a:endParaRPr lang="en-US"/>
          </a:p>
        </p:txBody>
      </p:sp>
    </p:spTree>
    <p:extLst>
      <p:ext uri="{BB962C8B-B14F-4D97-AF65-F5344CB8AC3E}">
        <p14:creationId xmlns:p14="http://schemas.microsoft.com/office/powerpoint/2010/main" val="152407069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cstate="print"/>
          <a:srcRect/>
          <a:stretch>
            <a:fillRect/>
          </a:stretch>
        </p:blipFill>
        <p:spPr bwMode="auto">
          <a:xfrm>
            <a:off x="609600" y="1600200"/>
            <a:ext cx="7696200" cy="4343400"/>
          </a:xfrm>
          <a:prstGeom prst="rect">
            <a:avLst/>
          </a:prstGeom>
          <a:noFill/>
          <a:ln w="9525">
            <a:noFill/>
            <a:miter lim="800000"/>
            <a:headEnd/>
            <a:tailEnd/>
          </a:ln>
        </p:spPr>
      </p:pic>
      <p:sp>
        <p:nvSpPr>
          <p:cNvPr id="200707" name="Title 1"/>
          <p:cNvSpPr>
            <a:spLocks noGrp="1"/>
          </p:cNvSpPr>
          <p:nvPr>
            <p:ph type="title"/>
          </p:nvPr>
        </p:nvSpPr>
        <p:spPr/>
        <p:txBody>
          <a:bodyPr>
            <a:normAutofit fontScale="90000"/>
          </a:bodyPr>
          <a:lstStyle/>
          <a:p>
            <a:r>
              <a:rPr lang="en-US" altLang="en-US" sz="3800" dirty="0" smtClean="0"/>
              <a:t>Taxpayer/Spouse &amp; Identity Theft PINs - TW Main Information Screen</a:t>
            </a:r>
            <a:endParaRPr lang="en-US" altLang="en-US" sz="2800" dirty="0" smtClean="0"/>
          </a:p>
        </p:txBody>
      </p:sp>
      <p:sp>
        <p:nvSpPr>
          <p:cNvPr id="200710" name="Oval 5"/>
          <p:cNvSpPr>
            <a:spLocks noChangeArrowheads="1"/>
          </p:cNvSpPr>
          <p:nvPr/>
        </p:nvSpPr>
        <p:spPr bwMode="auto">
          <a:xfrm>
            <a:off x="2133600" y="3200400"/>
            <a:ext cx="685800" cy="4953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cs typeface="Arial" panose="020B0604020202020204" pitchFamily="34" charset="0"/>
            </a:endParaRPr>
          </a:p>
        </p:txBody>
      </p:sp>
      <p:sp>
        <p:nvSpPr>
          <p:cNvPr id="10" name="TextBox 9"/>
          <p:cNvSpPr txBox="1"/>
          <p:nvPr/>
        </p:nvSpPr>
        <p:spPr>
          <a:xfrm>
            <a:off x="4800600" y="5334000"/>
            <a:ext cx="2017713" cy="369888"/>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b="1" dirty="0">
                <a:solidFill>
                  <a:srgbClr val="001132"/>
                </a:solidFill>
                <a:latin typeface="Arial" charset="0"/>
              </a:rPr>
              <a:t>Identity theft PIN</a:t>
            </a:r>
          </a:p>
        </p:txBody>
      </p:sp>
      <p:sp>
        <p:nvSpPr>
          <p:cNvPr id="200714" name="Oval 5"/>
          <p:cNvSpPr>
            <a:spLocks noChangeArrowheads="1"/>
          </p:cNvSpPr>
          <p:nvPr/>
        </p:nvSpPr>
        <p:spPr bwMode="auto">
          <a:xfrm flipV="1">
            <a:off x="2057400" y="1981200"/>
            <a:ext cx="6096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cs typeface="Arial" panose="020B0604020202020204" pitchFamily="34" charset="0"/>
            </a:endParaRPr>
          </a:p>
        </p:txBody>
      </p:sp>
      <p:sp>
        <p:nvSpPr>
          <p:cNvPr id="200715" name="Oval 5"/>
          <p:cNvSpPr>
            <a:spLocks noChangeArrowheads="1"/>
          </p:cNvSpPr>
          <p:nvPr/>
        </p:nvSpPr>
        <p:spPr bwMode="auto">
          <a:xfrm>
            <a:off x="7772400" y="5257800"/>
            <a:ext cx="685800" cy="4953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cs typeface="Arial" panose="020B0604020202020204" pitchFamily="34" charset="0"/>
            </a:endParaRPr>
          </a:p>
        </p:txBody>
      </p:sp>
      <p:sp>
        <p:nvSpPr>
          <p:cNvPr id="21" name="TextBox 20"/>
          <p:cNvSpPr txBox="1"/>
          <p:nvPr/>
        </p:nvSpPr>
        <p:spPr>
          <a:xfrm>
            <a:off x="4267200" y="2057400"/>
            <a:ext cx="2903538" cy="369888"/>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b="1" dirty="0">
                <a:latin typeface="Arial" charset="0"/>
              </a:rPr>
              <a:t>Taxpayer’s/Spouse’s PIN</a:t>
            </a:r>
          </a:p>
        </p:txBody>
      </p:sp>
      <p:sp>
        <p:nvSpPr>
          <p:cNvPr id="18" name="TextBox 17"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smtClean="0"/>
              <a:t>(cont’d)</a:t>
            </a:r>
            <a:endParaRPr lang="en-US" sz="1600" dirty="0"/>
          </a:p>
        </p:txBody>
      </p:sp>
      <p:pic>
        <p:nvPicPr>
          <p:cNvPr id="17" name="Picture 16"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14400"/>
            <a:ext cx="612648" cy="344615"/>
          </a:xfrm>
          <a:prstGeom prst="rect">
            <a:avLst/>
          </a:prstGeom>
        </p:spPr>
      </p:pic>
      <p:cxnSp>
        <p:nvCxnSpPr>
          <p:cNvPr id="15" name="Straight Arrow Connector 14"/>
          <p:cNvCxnSpPr>
            <a:stCxn id="21" idx="1"/>
            <a:endCxn id="200714" idx="6"/>
          </p:cNvCxnSpPr>
          <p:nvPr/>
        </p:nvCxnSpPr>
        <p:spPr bwMode="auto">
          <a:xfrm flipH="1">
            <a:off x="2667000" y="2242344"/>
            <a:ext cx="1600200" cy="5556"/>
          </a:xfrm>
          <a:prstGeom prst="straightConnector1">
            <a:avLst/>
          </a:prstGeom>
          <a:noFill/>
          <a:ln w="38100" cap="flat" cmpd="sng" algn="ctr">
            <a:solidFill>
              <a:srgbClr val="FF0000"/>
            </a:solidFill>
            <a:prstDash val="solid"/>
            <a:round/>
            <a:headEnd type="none" w="med" len="med"/>
            <a:tailEnd type="triangle"/>
          </a:ln>
          <a:effectLst/>
        </p:spPr>
      </p:cxnSp>
      <p:cxnSp>
        <p:nvCxnSpPr>
          <p:cNvPr id="22" name="Straight Arrow Connector 21"/>
          <p:cNvCxnSpPr>
            <a:endCxn id="200710" idx="7"/>
          </p:cNvCxnSpPr>
          <p:nvPr/>
        </p:nvCxnSpPr>
        <p:spPr bwMode="auto">
          <a:xfrm flipH="1">
            <a:off x="2718967" y="2438400"/>
            <a:ext cx="1548233" cy="834535"/>
          </a:xfrm>
          <a:prstGeom prst="straightConnector1">
            <a:avLst/>
          </a:prstGeom>
          <a:noFill/>
          <a:ln w="38100" cap="flat" cmpd="sng" algn="ctr">
            <a:solidFill>
              <a:srgbClr val="FF0000"/>
            </a:solidFill>
            <a:prstDash val="solid"/>
            <a:round/>
            <a:headEnd type="none" w="med" len="med"/>
            <a:tailEnd type="triangle"/>
          </a:ln>
          <a:effectLst/>
        </p:spPr>
      </p:cxnSp>
      <p:cxnSp>
        <p:nvCxnSpPr>
          <p:cNvPr id="26" name="Straight Arrow Connector 25"/>
          <p:cNvCxnSpPr>
            <a:endCxn id="200715" idx="2"/>
          </p:cNvCxnSpPr>
          <p:nvPr/>
        </p:nvCxnSpPr>
        <p:spPr bwMode="auto">
          <a:xfrm>
            <a:off x="6858000" y="5486400"/>
            <a:ext cx="914400" cy="19050"/>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smtClean="0"/>
              <a:t>11-26-2015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29</a:t>
            </a:fld>
            <a:endParaRPr lang="en-US"/>
          </a:p>
        </p:txBody>
      </p:sp>
    </p:spTree>
    <p:extLst>
      <p:ext uri="{BB962C8B-B14F-4D97-AF65-F5344CB8AC3E}">
        <p14:creationId xmlns:p14="http://schemas.microsoft.com/office/powerpoint/2010/main" val="257665507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Title 1"/>
          <p:cNvSpPr>
            <a:spLocks noGrp="1"/>
          </p:cNvSpPr>
          <p:nvPr>
            <p:ph type="title"/>
          </p:nvPr>
        </p:nvSpPr>
        <p:spPr/>
        <p:txBody>
          <a:bodyPr>
            <a:normAutofit fontScale="90000"/>
          </a:bodyPr>
          <a:lstStyle/>
          <a:p>
            <a:r>
              <a:rPr lang="en-US" altLang="en-US" dirty="0" smtClean="0"/>
              <a:t>TW Main Information Screen</a:t>
            </a:r>
            <a:br>
              <a:rPr lang="en-US" altLang="en-US" dirty="0" smtClean="0"/>
            </a:br>
            <a:r>
              <a:rPr lang="en-US" altLang="en-US" dirty="0" smtClean="0"/>
              <a:t>Enter Taxpayer &amp; Spouse Name &amp; SS#s</a:t>
            </a:r>
          </a:p>
        </p:txBody>
      </p:sp>
      <p:pic>
        <p:nvPicPr>
          <p:cNvPr id="11" name="Picture 10"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5800"/>
            <a:ext cx="612648" cy="344615"/>
          </a:xfrm>
          <a:prstGeom prst="rect">
            <a:avLst/>
          </a:prstGeom>
        </p:spPr>
      </p:pic>
      <p:sp>
        <p:nvSpPr>
          <p:cNvPr id="2" name="Date Placeholder 1"/>
          <p:cNvSpPr>
            <a:spLocks noGrp="1"/>
          </p:cNvSpPr>
          <p:nvPr>
            <p:ph type="dt" sz="half" idx="10"/>
          </p:nvPr>
        </p:nvSpPr>
        <p:spPr/>
        <p:txBody>
          <a:bodyPr/>
          <a:lstStyle/>
          <a:p>
            <a:r>
              <a:rPr lang="en-US" smtClean="0"/>
              <a:t>11-26-2015</a:t>
            </a:r>
            <a:endParaRPr lang="en-US" dirty="0"/>
          </a:p>
        </p:txBody>
      </p:sp>
      <p:sp>
        <p:nvSpPr>
          <p:cNvPr id="4" name="Footer Placeholder 3"/>
          <p:cNvSpPr>
            <a:spLocks noGrp="1"/>
          </p:cNvSpPr>
          <p:nvPr>
            <p:ph type="ftr" sz="quarter" idx="3"/>
          </p:nvPr>
        </p:nvSpPr>
        <p:spPr/>
        <p:txBody>
          <a:bodyPr/>
          <a:lstStyle/>
          <a:p>
            <a:r>
              <a:rPr lang="en-US" smtClean="0"/>
              <a:t>NJ TAX TY2014 v2</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3</a:t>
            </a:fld>
            <a:endParaRPr lang="en-US"/>
          </a:p>
        </p:txBody>
      </p:sp>
      <p:pic>
        <p:nvPicPr>
          <p:cNvPr id="6" name="Picture 2"/>
          <p:cNvPicPr>
            <a:picLocks noGrp="1" noChangeAspect="1" noChangeArrowheads="1"/>
          </p:cNvPicPr>
          <p:nvPr>
            <p:ph idx="1"/>
          </p:nvPr>
        </p:nvPicPr>
        <p:blipFill>
          <a:blip r:embed="rId4" cstate="print"/>
          <a:srcRect/>
          <a:stretch>
            <a:fillRect/>
          </a:stretch>
        </p:blipFill>
        <p:spPr bwMode="auto">
          <a:xfrm>
            <a:off x="609600" y="1600200"/>
            <a:ext cx="8077200" cy="4419600"/>
          </a:xfrm>
          <a:prstGeom prst="rect">
            <a:avLst/>
          </a:prstGeom>
          <a:noFill/>
          <a:ln w="9525">
            <a:noFill/>
            <a:miter lim="800000"/>
            <a:headEnd/>
            <a:tailEnd/>
          </a:ln>
        </p:spPr>
      </p:pic>
    </p:spTree>
    <p:extLst>
      <p:ext uri="{BB962C8B-B14F-4D97-AF65-F5344CB8AC3E}">
        <p14:creationId xmlns:p14="http://schemas.microsoft.com/office/powerpoint/2010/main" val="268353768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609600" y="4876800"/>
            <a:ext cx="7924800" cy="98107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TW- Update Prep Use Screen</a:t>
            </a:r>
            <a:endParaRPr lang="en-US" dirty="0"/>
          </a:p>
        </p:txBody>
      </p:sp>
      <p:sp>
        <p:nvSpPr>
          <p:cNvPr id="6" name="Rectangular Callout 5"/>
          <p:cNvSpPr/>
          <p:nvPr/>
        </p:nvSpPr>
        <p:spPr bwMode="auto">
          <a:xfrm>
            <a:off x="3446929" y="3124200"/>
            <a:ext cx="3429000" cy="762000"/>
          </a:xfrm>
          <a:prstGeom prst="wedgeRectCallout">
            <a:avLst>
              <a:gd name="adj1" fmla="val 47664"/>
              <a:gd name="adj2" fmla="val 248382"/>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pitchFamily="34" charset="-128"/>
              <a:cs typeface="Arial" charset="0"/>
            </a:endParaRPr>
          </a:p>
        </p:txBody>
      </p:sp>
      <p:sp>
        <p:nvSpPr>
          <p:cNvPr id="9" name="Rectangular Callout 8"/>
          <p:cNvSpPr/>
          <p:nvPr/>
        </p:nvSpPr>
        <p:spPr bwMode="auto">
          <a:xfrm>
            <a:off x="3429000" y="3124200"/>
            <a:ext cx="914400" cy="612648"/>
          </a:xfrm>
          <a:prstGeom prst="wedge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endParaRPr>
          </a:p>
        </p:txBody>
      </p:sp>
      <p:sp>
        <p:nvSpPr>
          <p:cNvPr id="10" name="Rectangular Callout 9"/>
          <p:cNvSpPr/>
          <p:nvPr/>
        </p:nvSpPr>
        <p:spPr bwMode="auto">
          <a:xfrm>
            <a:off x="2608728" y="2802913"/>
            <a:ext cx="4267199" cy="1404574"/>
          </a:xfrm>
          <a:prstGeom prst="wedgeRectCallout">
            <a:avLst>
              <a:gd name="adj1" fmla="val 26406"/>
              <a:gd name="adj2" fmla="val 50726"/>
            </a:avLst>
          </a:prstGeom>
          <a:solidFill>
            <a:schemeClr val="accent5">
              <a:lumMod val="75000"/>
            </a:schemeClr>
          </a:solidFill>
          <a:ln w="9525" cap="flat" cmpd="sng" algn="ctr">
            <a:solidFill>
              <a:srgbClr val="00113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smtClean="0">
                <a:latin typeface="Arial" charset="0"/>
                <a:cs typeface="Arial" charset="0"/>
              </a:rPr>
              <a:t>After updating Main Info, go to Prep Use screen on Forms Tree. </a:t>
            </a:r>
          </a:p>
          <a:p>
            <a:pPr marL="0" marR="0" indent="0" algn="l" defTabSz="914400" rtl="0" eaLnBrk="1" fontAlgn="base" latinLnBrk="0" hangingPunct="1">
              <a:lnSpc>
                <a:spcPct val="100000"/>
              </a:lnSpc>
              <a:spcBef>
                <a:spcPct val="0"/>
              </a:spcBef>
              <a:spcAft>
                <a:spcPct val="0"/>
              </a:spcAft>
              <a:buClrTx/>
              <a:buSzTx/>
              <a:buFontTx/>
              <a:buNone/>
              <a:tabLst/>
            </a:pPr>
            <a:r>
              <a:rPr lang="en-US" b="1" dirty="0" smtClean="0">
                <a:latin typeface="Arial" charset="0"/>
                <a:cs typeface="Arial" charset="0"/>
              </a:rPr>
              <a:t>Answer questions, input Counselor initials </a:t>
            </a:r>
            <a:endParaRPr kumimoji="0" lang="en-US" sz="1800" b="1" i="0" u="none" strike="noStrike" cap="none" normalizeH="0" baseline="0" dirty="0" smtClean="0">
              <a:ln>
                <a:noFill/>
              </a:ln>
              <a:solidFill>
                <a:schemeClr val="tx1"/>
              </a:solidFill>
              <a:effectLst/>
              <a:latin typeface="Arial" charset="0"/>
              <a:ea typeface="ＭＳ Ｐゴシック" pitchFamily="34" charset="-128"/>
              <a:cs typeface="Arial" charset="0"/>
            </a:endParaRPr>
          </a:p>
        </p:txBody>
      </p:sp>
      <p:pic>
        <p:nvPicPr>
          <p:cNvPr id="11" name="Picture 10"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85800"/>
            <a:ext cx="612648" cy="344615"/>
          </a:xfrm>
          <a:prstGeom prst="rect">
            <a:avLst/>
          </a:prstGeom>
        </p:spPr>
      </p:pic>
      <p:sp>
        <p:nvSpPr>
          <p:cNvPr id="12" name="TextBox 11"/>
          <p:cNvSpPr txBox="1"/>
          <p:nvPr/>
        </p:nvSpPr>
        <p:spPr>
          <a:xfrm>
            <a:off x="838200" y="5867400"/>
            <a:ext cx="5791200" cy="646331"/>
          </a:xfrm>
          <a:prstGeom prst="rect">
            <a:avLst/>
          </a:prstGeom>
          <a:solidFill>
            <a:schemeClr val="accent5">
              <a:lumMod val="75000"/>
            </a:schemeClr>
          </a:solidFill>
          <a:ln>
            <a:solidFill>
              <a:srgbClr val="001132"/>
            </a:solidFill>
          </a:ln>
        </p:spPr>
        <p:txBody>
          <a:bodyPr wrap="square" rtlCol="0">
            <a:spAutoFit/>
          </a:bodyPr>
          <a:lstStyle/>
          <a:p>
            <a:r>
              <a:rPr lang="en-US" b="1" dirty="0" smtClean="0"/>
              <a:t>Quality Reviewer initials entered after QR is complete</a:t>
            </a:r>
            <a:endParaRPr lang="en-US" b="1" dirty="0"/>
          </a:p>
        </p:txBody>
      </p:sp>
      <p:sp>
        <p:nvSpPr>
          <p:cNvPr id="13" name="Oval 5"/>
          <p:cNvSpPr>
            <a:spLocks noChangeArrowheads="1"/>
          </p:cNvSpPr>
          <p:nvPr/>
        </p:nvSpPr>
        <p:spPr bwMode="auto">
          <a:xfrm>
            <a:off x="6629400" y="4800600"/>
            <a:ext cx="1371600" cy="762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4" name="Straight Arrow Connector 13"/>
          <p:cNvCxnSpPr/>
          <p:nvPr/>
        </p:nvCxnSpPr>
        <p:spPr bwMode="auto">
          <a:xfrm>
            <a:off x="6705600" y="4267201"/>
            <a:ext cx="152400" cy="609599"/>
          </a:xfrm>
          <a:prstGeom prst="straightConnector1">
            <a:avLst/>
          </a:prstGeom>
          <a:noFill/>
          <a:ln w="38100" cap="flat" cmpd="sng" algn="ctr">
            <a:solidFill>
              <a:srgbClr val="FF0000"/>
            </a:solidFill>
            <a:prstDash val="solid"/>
            <a:round/>
            <a:headEnd type="none" w="med" len="med"/>
            <a:tailEnd type="triangle"/>
          </a:ln>
          <a:effectLst/>
        </p:spPr>
      </p:cxnSp>
      <p:sp>
        <p:nvSpPr>
          <p:cNvPr id="17" name="Oval 5"/>
          <p:cNvSpPr>
            <a:spLocks noChangeArrowheads="1"/>
          </p:cNvSpPr>
          <p:nvPr/>
        </p:nvSpPr>
        <p:spPr bwMode="auto">
          <a:xfrm>
            <a:off x="6858000" y="5562600"/>
            <a:ext cx="14478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8" name="Straight Arrow Connector 17"/>
          <p:cNvCxnSpPr>
            <a:stCxn id="12" idx="3"/>
            <a:endCxn id="17" idx="3"/>
          </p:cNvCxnSpPr>
          <p:nvPr/>
        </p:nvCxnSpPr>
        <p:spPr bwMode="auto">
          <a:xfrm flipV="1">
            <a:off x="6629400" y="5887804"/>
            <a:ext cx="440626" cy="302762"/>
          </a:xfrm>
          <a:prstGeom prst="straightConnector1">
            <a:avLst/>
          </a:prstGeom>
          <a:noFill/>
          <a:ln w="38100" cap="flat" cmpd="sng" algn="ctr">
            <a:solidFill>
              <a:srgbClr val="FF0000"/>
            </a:solidFill>
            <a:prstDash val="solid"/>
            <a:round/>
            <a:headEnd type="none" w="med" len="med"/>
            <a:tailEnd type="triangle"/>
          </a:ln>
          <a:effectLst/>
        </p:spPr>
      </p:cxnSp>
      <p:sp>
        <p:nvSpPr>
          <p:cNvPr id="3" name="Date Placeholder 2"/>
          <p:cNvSpPr>
            <a:spLocks noGrp="1"/>
          </p:cNvSpPr>
          <p:nvPr>
            <p:ph type="dt" sz="half" idx="10"/>
          </p:nvPr>
        </p:nvSpPr>
        <p:spPr/>
        <p:txBody>
          <a:bodyPr/>
          <a:lstStyle/>
          <a:p>
            <a:r>
              <a:rPr lang="en-US" smtClean="0"/>
              <a:t>11-26-2015</a:t>
            </a:r>
            <a:endParaRPr lang="en-US" dirty="0"/>
          </a:p>
        </p:txBody>
      </p:sp>
      <p:sp>
        <p:nvSpPr>
          <p:cNvPr id="4" name="Footer Placeholder 3"/>
          <p:cNvSpPr>
            <a:spLocks noGrp="1"/>
          </p:cNvSpPr>
          <p:nvPr>
            <p:ph type="ftr" sz="quarter" idx="3"/>
          </p:nvPr>
        </p:nvSpPr>
        <p:spPr/>
        <p:txBody>
          <a:bodyPr/>
          <a:lstStyle/>
          <a:p>
            <a:r>
              <a:rPr lang="en-US" smtClean="0"/>
              <a:t>NJ TAX TY2014 v2</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30</a:t>
            </a:fld>
            <a:endParaRPr lang="en-US"/>
          </a:p>
        </p:txBody>
      </p:sp>
      <p:pic>
        <p:nvPicPr>
          <p:cNvPr id="5124" name="Picture 4"/>
          <p:cNvPicPr>
            <a:picLocks noGrp="1" noChangeAspect="1" noChangeArrowheads="1"/>
          </p:cNvPicPr>
          <p:nvPr>
            <p:ph idx="1"/>
          </p:nvPr>
        </p:nvPicPr>
        <p:blipFill>
          <a:blip r:embed="rId5" cstate="print"/>
          <a:srcRect/>
          <a:stretch>
            <a:fillRect/>
          </a:stretch>
        </p:blipFill>
        <p:spPr bwMode="auto">
          <a:xfrm>
            <a:off x="609600" y="1600201"/>
            <a:ext cx="7924800" cy="3200399"/>
          </a:xfrm>
          <a:prstGeom prst="rect">
            <a:avLst/>
          </a:prstGeom>
          <a:noFill/>
          <a:ln w="9525">
            <a:noFill/>
            <a:miter lim="800000"/>
            <a:headEnd/>
            <a:tailEnd/>
          </a:ln>
        </p:spPr>
      </p:pic>
    </p:spTree>
    <p:extLst>
      <p:ext uri="{BB962C8B-B14F-4D97-AF65-F5344CB8AC3E}">
        <p14:creationId xmlns:p14="http://schemas.microsoft.com/office/powerpoint/2010/main" val="158392543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TW-Update Prep Use Screen</a:t>
            </a:r>
            <a:endParaRPr lang="en-US" dirty="0"/>
          </a:p>
        </p:txBody>
      </p:sp>
      <p:sp>
        <p:nvSpPr>
          <p:cNvPr id="8" name="Content Placeholder 7"/>
          <p:cNvSpPr>
            <a:spLocks noGrp="1"/>
          </p:cNvSpPr>
          <p:nvPr>
            <p:ph idx="1"/>
          </p:nvPr>
        </p:nvSpPr>
        <p:spPr/>
        <p:txBody>
          <a:bodyPr>
            <a:normAutofit/>
          </a:bodyPr>
          <a:lstStyle/>
          <a:p>
            <a:pPr marL="285750" indent="-285750">
              <a:buFont typeface="Arial" panose="020B0604020202020204" pitchFamily="34" charset="0"/>
              <a:buChar char="•"/>
            </a:pPr>
            <a:r>
              <a:rPr lang="en-US" sz="2800" dirty="0"/>
              <a:t>The bottom of prep use screen has a place to enter Taxpayer Reminders</a:t>
            </a:r>
          </a:p>
          <a:p>
            <a:pPr marL="285750" indent="-285750">
              <a:buFont typeface="Arial" panose="020B0604020202020204" pitchFamily="34" charset="0"/>
              <a:buChar char="•"/>
            </a:pPr>
            <a:r>
              <a:rPr lang="en-US" sz="2800" dirty="0" smtClean="0"/>
              <a:t>The first time the return is opened the following year with carry-forward data, these </a:t>
            </a:r>
            <a:r>
              <a:rPr lang="en-US" sz="2800" dirty="0"/>
              <a:t>reminders will </a:t>
            </a:r>
            <a:r>
              <a:rPr lang="en-US" sz="2800" dirty="0" smtClean="0"/>
              <a:t>pop up to notify the counselor</a:t>
            </a:r>
            <a:endParaRPr lang="en-US" sz="2800" dirty="0"/>
          </a:p>
        </p:txBody>
      </p:sp>
      <p:sp>
        <p:nvSpPr>
          <p:cNvPr id="3" name="Date Placeholder 2"/>
          <p:cNvSpPr>
            <a:spLocks noGrp="1"/>
          </p:cNvSpPr>
          <p:nvPr>
            <p:ph type="dt" sz="half" idx="10"/>
          </p:nvPr>
        </p:nvSpPr>
        <p:spPr/>
        <p:txBody>
          <a:bodyPr/>
          <a:lstStyle/>
          <a:p>
            <a:r>
              <a:rPr lang="en-US" smtClean="0"/>
              <a:t>11-26-2015</a:t>
            </a:r>
            <a:endParaRPr lang="en-US" dirty="0"/>
          </a:p>
        </p:txBody>
      </p:sp>
      <p:sp>
        <p:nvSpPr>
          <p:cNvPr id="4" name="Footer Placeholder 3"/>
          <p:cNvSpPr>
            <a:spLocks noGrp="1"/>
          </p:cNvSpPr>
          <p:nvPr>
            <p:ph type="ftr" sz="quarter" idx="3"/>
          </p:nvPr>
        </p:nvSpPr>
        <p:spPr/>
        <p:txBody>
          <a:bodyPr/>
          <a:lstStyle/>
          <a:p>
            <a:r>
              <a:rPr lang="en-US" smtClean="0"/>
              <a:t>NJ TAX TY2014 v2</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31</a:t>
            </a:fld>
            <a:endParaRPr lang="en-US"/>
          </a:p>
        </p:txBody>
      </p:sp>
      <p:pic>
        <p:nvPicPr>
          <p:cNvPr id="6146" name="Picture 2"/>
          <p:cNvPicPr>
            <a:picLocks noChangeAspect="1" noChangeArrowheads="1"/>
          </p:cNvPicPr>
          <p:nvPr/>
        </p:nvPicPr>
        <p:blipFill>
          <a:blip r:embed="rId3" cstate="print"/>
          <a:srcRect/>
          <a:stretch>
            <a:fillRect/>
          </a:stretch>
        </p:blipFill>
        <p:spPr bwMode="auto">
          <a:xfrm>
            <a:off x="609600" y="4038600"/>
            <a:ext cx="7924800" cy="1428750"/>
          </a:xfrm>
          <a:prstGeom prst="rect">
            <a:avLst/>
          </a:prstGeom>
          <a:noFill/>
          <a:ln w="9525">
            <a:noFill/>
            <a:miter lim="800000"/>
            <a:headEnd/>
            <a:tailEnd/>
          </a:ln>
        </p:spPr>
      </p:pic>
      <p:sp>
        <p:nvSpPr>
          <p:cNvPr id="9" name="Oval 5"/>
          <p:cNvSpPr>
            <a:spLocks noChangeArrowheads="1"/>
          </p:cNvSpPr>
          <p:nvPr/>
        </p:nvSpPr>
        <p:spPr bwMode="auto">
          <a:xfrm>
            <a:off x="533400" y="4419600"/>
            <a:ext cx="1905000" cy="609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78654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dirty="0" smtClean="0"/>
              <a:t>TW – Use of Taxpayer Diary</a:t>
            </a:r>
          </a:p>
        </p:txBody>
      </p:sp>
      <p:sp>
        <p:nvSpPr>
          <p:cNvPr id="202756" name="Rectangle 3"/>
          <p:cNvSpPr>
            <a:spLocks noGrp="1" noChangeArrowheads="1"/>
          </p:cNvSpPr>
          <p:nvPr>
            <p:ph idx="1"/>
          </p:nvPr>
        </p:nvSpPr>
        <p:spPr/>
        <p:txBody>
          <a:bodyPr>
            <a:normAutofit fontScale="85000" lnSpcReduction="10000"/>
          </a:bodyPr>
          <a:lstStyle/>
          <a:p>
            <a:r>
              <a:rPr lang="en-US" altLang="en-US" dirty="0" smtClean="0"/>
              <a:t>Use Taxpayer Diary to record information that would not otherwise appear in taxpayer’s return</a:t>
            </a:r>
          </a:p>
          <a:p>
            <a:r>
              <a:rPr lang="en-US" altLang="en-US" dirty="0" smtClean="0"/>
              <a:t>Click on Taxpayer Diary icon at top of screen</a:t>
            </a:r>
          </a:p>
          <a:p>
            <a:r>
              <a:rPr lang="en-US" altLang="en-US" dirty="0" smtClean="0"/>
              <a:t>Each return has a separate page</a:t>
            </a:r>
          </a:p>
          <a:p>
            <a:r>
              <a:rPr lang="en-US" altLang="en-US" dirty="0" smtClean="0"/>
              <a:t>TW automatically records counselor’s name, date, time </a:t>
            </a:r>
          </a:p>
          <a:p>
            <a:r>
              <a:rPr lang="en-US" altLang="en-US" dirty="0" smtClean="0"/>
              <a:t>Must save entries in Taxpayer Diary; not automatic</a:t>
            </a:r>
          </a:p>
          <a:p>
            <a:r>
              <a:rPr lang="en-US" altLang="en-US" dirty="0" smtClean="0"/>
              <a:t>Enter “See Taxpayer Diary” in notes section of Prep Use page to alert next year’s counselor of Diary entry</a:t>
            </a:r>
          </a:p>
          <a:p>
            <a:r>
              <a:rPr lang="en-US" altLang="en-US" dirty="0" smtClean="0"/>
              <a:t>Taxpayer Diary entries will appear </a:t>
            </a:r>
            <a:r>
              <a:rPr lang="en-US" altLang="en-US" u="sng" dirty="0" smtClean="0"/>
              <a:t>every year </a:t>
            </a:r>
            <a:r>
              <a:rPr lang="en-US" altLang="en-US" dirty="0" smtClean="0"/>
              <a:t>thereafter when carry-forward data is brought up</a:t>
            </a:r>
          </a:p>
        </p:txBody>
      </p:sp>
      <p:pic>
        <p:nvPicPr>
          <p:cNvPr id="6" name="Picture 5"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5800"/>
            <a:ext cx="612648" cy="344615"/>
          </a:xfrm>
          <a:prstGeom prst="rect">
            <a:avLst/>
          </a:prstGeom>
        </p:spPr>
      </p:pic>
      <p:sp>
        <p:nvSpPr>
          <p:cNvPr id="2" name="Date Placeholder 1"/>
          <p:cNvSpPr>
            <a:spLocks noGrp="1"/>
          </p:cNvSpPr>
          <p:nvPr>
            <p:ph type="dt" sz="half" idx="10"/>
          </p:nvPr>
        </p:nvSpPr>
        <p:spPr/>
        <p:txBody>
          <a:bodyPr/>
          <a:lstStyle/>
          <a:p>
            <a:r>
              <a:rPr lang="en-US" smtClean="0"/>
              <a:t>11-26-2015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32</a:t>
            </a:fld>
            <a:endParaRPr lang="en-US"/>
          </a:p>
        </p:txBody>
      </p:sp>
    </p:spTree>
    <p:extLst>
      <p:ext uri="{BB962C8B-B14F-4D97-AF65-F5344CB8AC3E}">
        <p14:creationId xmlns:p14="http://schemas.microsoft.com/office/powerpoint/2010/main" val="365019714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cstate="print"/>
          <a:srcRect/>
          <a:stretch>
            <a:fillRect/>
          </a:stretch>
        </p:blipFill>
        <p:spPr bwMode="auto">
          <a:xfrm>
            <a:off x="609600" y="1600200"/>
            <a:ext cx="7848599" cy="46482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smtClean="0"/>
              <a:t>TW- Taxpayer Diary</a:t>
            </a:r>
            <a:endParaRPr lang="en-US" dirty="0"/>
          </a:p>
        </p:txBody>
      </p:sp>
      <p:sp>
        <p:nvSpPr>
          <p:cNvPr id="10" name="Rectangular Callout 9"/>
          <p:cNvSpPr/>
          <p:nvPr/>
        </p:nvSpPr>
        <p:spPr bwMode="auto">
          <a:xfrm>
            <a:off x="5867400" y="2057400"/>
            <a:ext cx="2514599" cy="533400"/>
          </a:xfrm>
          <a:prstGeom prst="wedgeRectCallout">
            <a:avLst>
              <a:gd name="adj1" fmla="val 26406"/>
              <a:gd name="adj2" fmla="val 50726"/>
            </a:avLst>
          </a:prstGeom>
          <a:solidFill>
            <a:schemeClr val="accent5">
              <a:lumMod val="75000"/>
            </a:schemeClr>
          </a:solidFill>
          <a:ln w="9525" cap="flat" cmpd="sng" algn="ctr">
            <a:solidFill>
              <a:srgbClr val="00113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smtClean="0">
                <a:latin typeface="Arial" charset="0"/>
                <a:cs typeface="Arial" charset="0"/>
              </a:rPr>
              <a:t> Taxpayer Diary Icon</a:t>
            </a:r>
            <a:endParaRPr kumimoji="0" lang="en-US" sz="1800" b="1" i="0" u="none" strike="noStrike" cap="none" normalizeH="0" baseline="0" dirty="0" smtClean="0">
              <a:ln>
                <a:noFill/>
              </a:ln>
              <a:solidFill>
                <a:schemeClr val="tx1"/>
              </a:solidFill>
              <a:effectLst/>
              <a:latin typeface="Arial" charset="0"/>
              <a:ea typeface="ＭＳ Ｐゴシック" pitchFamily="34" charset="-128"/>
              <a:cs typeface="Arial" charset="0"/>
            </a:endParaRPr>
          </a:p>
        </p:txBody>
      </p:sp>
      <p:pic>
        <p:nvPicPr>
          <p:cNvPr id="11" name="Picture 10"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85800"/>
            <a:ext cx="612648" cy="344615"/>
          </a:xfrm>
          <a:prstGeom prst="rect">
            <a:avLst/>
          </a:prstGeom>
        </p:spPr>
      </p:pic>
      <p:sp>
        <p:nvSpPr>
          <p:cNvPr id="13" name="Oval 5"/>
          <p:cNvSpPr>
            <a:spLocks noChangeArrowheads="1"/>
          </p:cNvSpPr>
          <p:nvPr/>
        </p:nvSpPr>
        <p:spPr bwMode="auto">
          <a:xfrm>
            <a:off x="4876800" y="1524000"/>
            <a:ext cx="914400" cy="762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4" name="Straight Arrow Connector 13"/>
          <p:cNvCxnSpPr>
            <a:stCxn id="10" idx="1"/>
          </p:cNvCxnSpPr>
          <p:nvPr/>
        </p:nvCxnSpPr>
        <p:spPr bwMode="auto">
          <a:xfrm flipH="1" flipV="1">
            <a:off x="5638800" y="2209800"/>
            <a:ext cx="228600" cy="114300"/>
          </a:xfrm>
          <a:prstGeom prst="straightConnector1">
            <a:avLst/>
          </a:prstGeom>
          <a:noFill/>
          <a:ln w="38100" cap="flat" cmpd="sng" algn="ctr">
            <a:solidFill>
              <a:srgbClr val="FF0000"/>
            </a:solidFill>
            <a:prstDash val="solid"/>
            <a:round/>
            <a:headEnd type="none" w="med" len="med"/>
            <a:tailEnd type="triangle"/>
          </a:ln>
          <a:effectLst/>
        </p:spPr>
      </p:cxnSp>
      <p:sp>
        <p:nvSpPr>
          <p:cNvPr id="3" name="Date Placeholder 2"/>
          <p:cNvSpPr>
            <a:spLocks noGrp="1"/>
          </p:cNvSpPr>
          <p:nvPr>
            <p:ph type="dt" sz="half" idx="10"/>
          </p:nvPr>
        </p:nvSpPr>
        <p:spPr/>
        <p:txBody>
          <a:bodyPr/>
          <a:lstStyle/>
          <a:p>
            <a:r>
              <a:rPr lang="en-US" smtClean="0"/>
              <a:t>11-26-2015</a:t>
            </a:r>
            <a:endParaRPr lang="en-US" dirty="0"/>
          </a:p>
        </p:txBody>
      </p:sp>
      <p:sp>
        <p:nvSpPr>
          <p:cNvPr id="4" name="Footer Placeholder 3"/>
          <p:cNvSpPr>
            <a:spLocks noGrp="1"/>
          </p:cNvSpPr>
          <p:nvPr>
            <p:ph type="ftr" sz="quarter" idx="3"/>
          </p:nvPr>
        </p:nvSpPr>
        <p:spPr/>
        <p:txBody>
          <a:bodyPr/>
          <a:lstStyle/>
          <a:p>
            <a:r>
              <a:rPr lang="en-US" smtClean="0"/>
              <a:t>NJ TAX TY2014 v2</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33</a:t>
            </a:fld>
            <a:endParaRPr lang="en-US"/>
          </a:p>
        </p:txBody>
      </p:sp>
      <p:sp>
        <p:nvSpPr>
          <p:cNvPr id="24" name="TextBox 23"/>
          <p:cNvSpPr txBox="1"/>
          <p:nvPr/>
        </p:nvSpPr>
        <p:spPr>
          <a:xfrm>
            <a:off x="2743200" y="3733800"/>
            <a:ext cx="4267200" cy="369332"/>
          </a:xfrm>
          <a:prstGeom prst="rect">
            <a:avLst/>
          </a:prstGeom>
          <a:solidFill>
            <a:schemeClr val="accent3"/>
          </a:solidFill>
        </p:spPr>
        <p:txBody>
          <a:bodyPr wrap="square" rtlCol="0">
            <a:spAutoFit/>
          </a:bodyPr>
          <a:lstStyle/>
          <a:p>
            <a:endParaRPr lang="en-US" dirty="0"/>
          </a:p>
        </p:txBody>
      </p:sp>
      <p:sp>
        <p:nvSpPr>
          <p:cNvPr id="27" name="Oval 5"/>
          <p:cNvSpPr>
            <a:spLocks noChangeArrowheads="1"/>
          </p:cNvSpPr>
          <p:nvPr/>
        </p:nvSpPr>
        <p:spPr bwMode="auto">
          <a:xfrm>
            <a:off x="5486400" y="5715000"/>
            <a:ext cx="914400" cy="762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28" name="Rectangular Callout 27"/>
          <p:cNvSpPr/>
          <p:nvPr/>
        </p:nvSpPr>
        <p:spPr bwMode="auto">
          <a:xfrm>
            <a:off x="3429000" y="5486400"/>
            <a:ext cx="2057399" cy="457200"/>
          </a:xfrm>
          <a:prstGeom prst="wedgeRectCallout">
            <a:avLst>
              <a:gd name="adj1" fmla="val 26406"/>
              <a:gd name="adj2" fmla="val 50726"/>
            </a:avLst>
          </a:prstGeom>
          <a:solidFill>
            <a:schemeClr val="accent5">
              <a:lumMod val="75000"/>
            </a:schemeClr>
          </a:solidFill>
          <a:ln w="9525" cap="flat" cmpd="sng" algn="ctr">
            <a:solidFill>
              <a:srgbClr val="00113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smtClean="0">
                <a:latin typeface="Arial" charset="0"/>
                <a:cs typeface="Arial" charset="0"/>
              </a:rPr>
              <a:t> Be sure to save</a:t>
            </a:r>
            <a:endParaRPr kumimoji="0" lang="en-US" sz="1800" b="1" i="0" u="none" strike="noStrike" cap="none" normalizeH="0" baseline="0" dirty="0" smtClean="0">
              <a:ln>
                <a:noFill/>
              </a:ln>
              <a:solidFill>
                <a:schemeClr val="tx1"/>
              </a:solidFill>
              <a:effectLst/>
              <a:latin typeface="Arial" charset="0"/>
              <a:ea typeface="ＭＳ Ｐゴシック" pitchFamily="34" charset="-128"/>
              <a:cs typeface="Arial" charset="0"/>
            </a:endParaRPr>
          </a:p>
        </p:txBody>
      </p:sp>
      <p:sp>
        <p:nvSpPr>
          <p:cNvPr id="29" name="Rectangular Callout 28"/>
          <p:cNvSpPr/>
          <p:nvPr/>
        </p:nvSpPr>
        <p:spPr bwMode="auto">
          <a:xfrm>
            <a:off x="3276600" y="3733800"/>
            <a:ext cx="4038600" cy="914400"/>
          </a:xfrm>
          <a:prstGeom prst="wedgeRectCallout">
            <a:avLst>
              <a:gd name="adj1" fmla="val 26406"/>
              <a:gd name="adj2" fmla="val 50726"/>
            </a:avLst>
          </a:prstGeom>
          <a:solidFill>
            <a:schemeClr val="accent5">
              <a:lumMod val="75000"/>
            </a:schemeClr>
          </a:solidFill>
          <a:ln w="9525" cap="flat" cmpd="sng" algn="ctr">
            <a:solidFill>
              <a:srgbClr val="00113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smtClean="0">
                <a:latin typeface="Arial" charset="0"/>
                <a:cs typeface="Arial" charset="0"/>
              </a:rPr>
              <a:t>TW populates counselor’s name, date &amp; time of entry</a:t>
            </a:r>
          </a:p>
          <a:p>
            <a:pPr marL="0" marR="0" indent="0" algn="l" defTabSz="914400" rtl="0" eaLnBrk="1" fontAlgn="base" latinLnBrk="0" hangingPunct="1">
              <a:lnSpc>
                <a:spcPct val="100000"/>
              </a:lnSpc>
              <a:spcBef>
                <a:spcPct val="0"/>
              </a:spcBef>
              <a:spcAft>
                <a:spcPct val="0"/>
              </a:spcAft>
              <a:buClrTx/>
              <a:buSzTx/>
              <a:buFontTx/>
              <a:buNone/>
              <a:tabLst/>
            </a:pPr>
            <a:r>
              <a:rPr lang="en-US" b="1" dirty="0" smtClean="0">
                <a:latin typeface="Arial" charset="0"/>
                <a:cs typeface="Arial" charset="0"/>
              </a:rPr>
              <a:t>Counselor enters notes</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a typeface="ＭＳ Ｐゴシック" pitchFamily="34" charset="-128"/>
              <a:cs typeface="Arial" charset="0"/>
            </a:endParaRPr>
          </a:p>
        </p:txBody>
      </p:sp>
    </p:spTree>
    <p:extLst>
      <p:ext uri="{BB962C8B-B14F-4D97-AF65-F5344CB8AC3E}">
        <p14:creationId xmlns:p14="http://schemas.microsoft.com/office/powerpoint/2010/main" val="292420400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a:xfrm>
            <a:off x="612648" y="310093"/>
            <a:ext cx="8305800" cy="832907"/>
          </a:xfrm>
        </p:spPr>
        <p:txBody>
          <a:bodyPr>
            <a:noAutofit/>
          </a:bodyPr>
          <a:lstStyle/>
          <a:p>
            <a:r>
              <a:rPr lang="en-US" altLang="en-US" sz="3200" dirty="0" smtClean="0"/>
              <a:t>TW Main Information Screen</a:t>
            </a:r>
            <a:br>
              <a:rPr lang="en-US" altLang="en-US" sz="3200" dirty="0" smtClean="0"/>
            </a:br>
            <a:r>
              <a:rPr lang="en-US" altLang="en-US" sz="3200" dirty="0" smtClean="0"/>
              <a:t>Enter Phone Number, Birth Dates, Occupations</a:t>
            </a:r>
          </a:p>
        </p:txBody>
      </p:sp>
      <p:sp>
        <p:nvSpPr>
          <p:cNvPr id="10" name="TextBox 9"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smtClean="0"/>
              <a:t>(cont’d)</a:t>
            </a:r>
            <a:endParaRPr lang="en-US" sz="1600" dirty="0"/>
          </a:p>
        </p:txBody>
      </p:sp>
      <p:pic>
        <p:nvPicPr>
          <p:cNvPr id="9" name="Picture 8"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62000"/>
            <a:ext cx="612648" cy="344615"/>
          </a:xfrm>
          <a:prstGeom prst="rect">
            <a:avLst/>
          </a:prstGeom>
        </p:spPr>
      </p:pic>
      <p:sp>
        <p:nvSpPr>
          <p:cNvPr id="2" name="Date Placeholder 1"/>
          <p:cNvSpPr>
            <a:spLocks noGrp="1"/>
          </p:cNvSpPr>
          <p:nvPr>
            <p:ph type="dt" sz="half" idx="10"/>
          </p:nvPr>
        </p:nvSpPr>
        <p:spPr/>
        <p:txBody>
          <a:bodyPr/>
          <a:lstStyle/>
          <a:p>
            <a:r>
              <a:rPr lang="en-US" smtClean="0"/>
              <a:t>11-26-2015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a:t>
            </a:fld>
            <a:endParaRPr lang="en-US"/>
          </a:p>
        </p:txBody>
      </p:sp>
      <p:pic>
        <p:nvPicPr>
          <p:cNvPr id="2051" name="Picture 3"/>
          <p:cNvPicPr>
            <a:picLocks noGrp="1" noChangeAspect="1" noChangeArrowheads="1"/>
          </p:cNvPicPr>
          <p:nvPr>
            <p:ph idx="1"/>
          </p:nvPr>
        </p:nvPicPr>
        <p:blipFill>
          <a:blip r:embed="rId4" cstate="print"/>
          <a:srcRect/>
          <a:stretch>
            <a:fillRect/>
          </a:stretch>
        </p:blipFill>
        <p:spPr bwMode="auto">
          <a:xfrm>
            <a:off x="609600" y="1676400"/>
            <a:ext cx="8001000" cy="4343399"/>
          </a:xfrm>
          <a:prstGeom prst="rect">
            <a:avLst/>
          </a:prstGeom>
          <a:noFill/>
          <a:ln w="9525">
            <a:noFill/>
            <a:miter lim="800000"/>
            <a:headEnd/>
            <a:tailEnd/>
          </a:ln>
        </p:spPr>
      </p:pic>
    </p:spTree>
    <p:extLst>
      <p:ext uri="{BB962C8B-B14F-4D97-AF65-F5344CB8AC3E}">
        <p14:creationId xmlns:p14="http://schemas.microsoft.com/office/powerpoint/2010/main" val="321156685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Main Information Data </a:t>
            </a:r>
            <a:br>
              <a:rPr lang="en-US" dirty="0" smtClean="0"/>
            </a:br>
            <a:r>
              <a:rPr lang="en-US" dirty="0" smtClean="0"/>
              <a:t>May Need Manual Update on NJ 1040</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Most of the information from the Main Information screen is automatically updated on the NJ return</a:t>
            </a:r>
          </a:p>
          <a:p>
            <a:r>
              <a:rPr lang="en-US" dirty="0" smtClean="0"/>
              <a:t>There are a few situations which require additional manual entry on NJ TW screens:</a:t>
            </a:r>
          </a:p>
          <a:p>
            <a:pPr marL="0" indent="0">
              <a:buNone/>
            </a:pPr>
            <a:r>
              <a:rPr lang="en-US" b="1" u="sng" dirty="0" smtClean="0"/>
              <a:t>NJ 1040 Page 1</a:t>
            </a:r>
            <a:r>
              <a:rPr lang="en-US" dirty="0" smtClean="0"/>
              <a:t>:</a:t>
            </a:r>
          </a:p>
          <a:p>
            <a:pPr lvl="1"/>
            <a:r>
              <a:rPr lang="en-US" dirty="0" smtClean="0"/>
              <a:t>County/Municipality code </a:t>
            </a:r>
          </a:p>
          <a:p>
            <a:pPr lvl="1"/>
            <a:r>
              <a:rPr lang="en-US" dirty="0" smtClean="0"/>
              <a:t>Check Boxes as needed for: </a:t>
            </a:r>
          </a:p>
          <a:p>
            <a:pPr lvl="2"/>
            <a:r>
              <a:rPr lang="en-US" dirty="0" smtClean="0"/>
              <a:t>Attached death certificate</a:t>
            </a:r>
          </a:p>
          <a:p>
            <a:pPr lvl="2"/>
            <a:r>
              <a:rPr lang="en-US" dirty="0" smtClean="0"/>
              <a:t>Name change</a:t>
            </a:r>
          </a:p>
          <a:p>
            <a:pPr lvl="2"/>
            <a:r>
              <a:rPr lang="en-US" dirty="0" smtClean="0"/>
              <a:t>Address change</a:t>
            </a:r>
          </a:p>
          <a:p>
            <a:pPr lvl="2"/>
            <a:r>
              <a:rPr lang="en-US" dirty="0" smtClean="0"/>
              <a:t>Attached Federal Extension </a:t>
            </a:r>
          </a:p>
          <a:p>
            <a:endParaRPr lang="en-US" dirty="0" smtClean="0"/>
          </a:p>
          <a:p>
            <a:pPr lvl="1"/>
            <a:endParaRPr lang="en-US" dirty="0" smtClean="0"/>
          </a:p>
        </p:txBody>
      </p:sp>
      <p:pic>
        <p:nvPicPr>
          <p:cNvPr id="9"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90600"/>
            <a:ext cx="612648" cy="344615"/>
          </a:xfrm>
          <a:prstGeom prst="rect">
            <a:avLst/>
          </a:prstGeom>
        </p:spPr>
      </p:pic>
      <p:sp>
        <p:nvSpPr>
          <p:cNvPr id="4" name="Date Placeholder 3"/>
          <p:cNvSpPr>
            <a:spLocks noGrp="1"/>
          </p:cNvSpPr>
          <p:nvPr>
            <p:ph type="dt" sz="half" idx="10"/>
          </p:nvPr>
        </p:nvSpPr>
        <p:spPr/>
        <p:txBody>
          <a:bodyPr/>
          <a:lstStyle/>
          <a:p>
            <a:r>
              <a:rPr lang="en-US" smtClean="0"/>
              <a:t>11-26-2015</a:t>
            </a:r>
            <a:endParaRPr lang="en-US" dirty="0"/>
          </a:p>
        </p:txBody>
      </p:sp>
      <p:sp>
        <p:nvSpPr>
          <p:cNvPr id="5" name="Footer Placeholder 4"/>
          <p:cNvSpPr>
            <a:spLocks noGrp="1"/>
          </p:cNvSpPr>
          <p:nvPr>
            <p:ph type="ftr" sz="quarter" idx="3"/>
          </p:nvPr>
        </p:nvSpPr>
        <p:spPr/>
        <p:txBody>
          <a:bodyPr/>
          <a:lstStyle/>
          <a:p>
            <a:r>
              <a:rPr lang="en-US" smtClean="0"/>
              <a:t>NJ TAX TY2014 v2</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5</a:t>
            </a:fld>
            <a:endParaRPr lang="en-US"/>
          </a:p>
        </p:txBody>
      </p:sp>
    </p:spTree>
    <p:extLst>
      <p:ext uri="{BB962C8B-B14F-4D97-AF65-F5344CB8AC3E}">
        <p14:creationId xmlns:p14="http://schemas.microsoft.com/office/powerpoint/2010/main" val="164093815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Title 1"/>
          <p:cNvSpPr>
            <a:spLocks noGrp="1"/>
          </p:cNvSpPr>
          <p:nvPr>
            <p:ph type="title"/>
          </p:nvPr>
        </p:nvSpPr>
        <p:spPr/>
        <p:txBody>
          <a:bodyPr>
            <a:normAutofit fontScale="90000"/>
          </a:bodyPr>
          <a:lstStyle/>
          <a:p>
            <a:r>
              <a:rPr lang="en-US" altLang="en-US" dirty="0" smtClean="0"/>
              <a:t>NJ 1040 Page 1</a:t>
            </a:r>
            <a:br>
              <a:rPr lang="en-US" altLang="en-US" dirty="0" smtClean="0"/>
            </a:br>
            <a:r>
              <a:rPr lang="en-US" altLang="en-US" dirty="0" smtClean="0"/>
              <a:t>County/Municipality Code</a:t>
            </a:r>
          </a:p>
        </p:txBody>
      </p:sp>
      <p:sp>
        <p:nvSpPr>
          <p:cNvPr id="315395" name="Content Placeholder 2"/>
          <p:cNvSpPr>
            <a:spLocks noGrp="1"/>
          </p:cNvSpPr>
          <p:nvPr>
            <p:ph idx="1"/>
          </p:nvPr>
        </p:nvSpPr>
        <p:spPr/>
        <p:txBody>
          <a:bodyPr/>
          <a:lstStyle/>
          <a:p>
            <a:r>
              <a:rPr lang="en-US" altLang="en-US" dirty="0" smtClean="0"/>
              <a:t>Determine County/Municipality codes from:</a:t>
            </a:r>
          </a:p>
          <a:p>
            <a:pPr lvl="1"/>
            <a:r>
              <a:rPr lang="en-US" altLang="en-US" dirty="0" smtClean="0"/>
              <a:t>NJ 1040 instruction booklet</a:t>
            </a:r>
          </a:p>
          <a:p>
            <a:pPr lvl="1"/>
            <a:r>
              <a:rPr lang="en-US" altLang="en-US" dirty="0" smtClean="0"/>
              <a:t>County/Municipality look-up tool on TaxPrep4Free.org under Preparer Tools in right-hand column  </a:t>
            </a:r>
          </a:p>
          <a:p>
            <a:pPr lvl="1"/>
            <a:r>
              <a:rPr lang="en-US" altLang="en-US" dirty="0" smtClean="0"/>
              <a:t>If place where client lives is not listed, enter code where property taxes are paid</a:t>
            </a:r>
          </a:p>
          <a:p>
            <a:endParaRPr lang="en-US" altLang="en-US" dirty="0" smtClean="0"/>
          </a:p>
          <a:p>
            <a:endParaRPr lang="en-US" altLang="en-US" dirty="0" smtClean="0"/>
          </a:p>
          <a:p>
            <a:endParaRPr lang="en-US" altLang="en-US" dirty="0" smtClean="0"/>
          </a:p>
          <a:p>
            <a:pPr lvl="1"/>
            <a:endParaRPr lang="en-US" altLang="en-US" dirty="0" smtClean="0"/>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11-26-2015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a:t>
            </a:fld>
            <a:endParaRPr lang="en-US"/>
          </a:p>
        </p:txBody>
      </p:sp>
    </p:spTree>
    <p:extLst>
      <p:ext uri="{BB962C8B-B14F-4D97-AF65-F5344CB8AC3E}">
        <p14:creationId xmlns:p14="http://schemas.microsoft.com/office/powerpoint/2010/main" val="297283261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a:stretch>
            <a:fillRect/>
          </a:stretch>
        </p:blipFill>
        <p:spPr bwMode="auto">
          <a:xfrm>
            <a:off x="609600" y="1524000"/>
            <a:ext cx="7924800" cy="4190999"/>
          </a:xfrm>
          <a:prstGeom prst="rect">
            <a:avLst/>
          </a:prstGeom>
          <a:noFill/>
          <a:ln w="9525">
            <a:noFill/>
            <a:miter lim="800000"/>
            <a:headEnd/>
            <a:tailEnd/>
          </a:ln>
        </p:spPr>
      </p:pic>
      <p:sp>
        <p:nvSpPr>
          <p:cNvPr id="317443" name="Title 1"/>
          <p:cNvSpPr>
            <a:spLocks noGrp="1"/>
          </p:cNvSpPr>
          <p:nvPr>
            <p:ph type="title"/>
          </p:nvPr>
        </p:nvSpPr>
        <p:spPr/>
        <p:txBody>
          <a:bodyPr>
            <a:normAutofit fontScale="90000"/>
          </a:bodyPr>
          <a:lstStyle/>
          <a:p>
            <a:r>
              <a:rPr lang="en-US" altLang="en-US" dirty="0" smtClean="0"/>
              <a:t>TW NJ County/Municipality Code – </a:t>
            </a:r>
            <a:br>
              <a:rPr lang="en-US" altLang="en-US" dirty="0" smtClean="0"/>
            </a:br>
            <a:r>
              <a:rPr lang="en-US" altLang="en-US" dirty="0" smtClean="0"/>
              <a:t>NJ 1040 Page 1</a:t>
            </a:r>
          </a:p>
        </p:txBody>
      </p:sp>
      <p:sp>
        <p:nvSpPr>
          <p:cNvPr id="317445" name="Oval 5"/>
          <p:cNvSpPr>
            <a:spLocks noChangeArrowheads="1"/>
          </p:cNvSpPr>
          <p:nvPr/>
        </p:nvSpPr>
        <p:spPr bwMode="auto">
          <a:xfrm>
            <a:off x="7010400" y="5105400"/>
            <a:ext cx="838200" cy="762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pic>
        <p:nvPicPr>
          <p:cNvPr id="7"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11-26-2015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a:t>
            </a:fld>
            <a:endParaRPr lang="en-US"/>
          </a:p>
        </p:txBody>
      </p:sp>
    </p:spTree>
    <p:extLst>
      <p:ext uri="{BB962C8B-B14F-4D97-AF65-F5344CB8AC3E}">
        <p14:creationId xmlns:p14="http://schemas.microsoft.com/office/powerpoint/2010/main" val="199151653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cstate="print"/>
          <a:srcRect/>
          <a:stretch>
            <a:fillRect/>
          </a:stretch>
        </p:blipFill>
        <p:spPr bwMode="auto">
          <a:xfrm>
            <a:off x="609600" y="1600200"/>
            <a:ext cx="7924800" cy="4114800"/>
          </a:xfrm>
          <a:prstGeom prst="rect">
            <a:avLst/>
          </a:prstGeom>
          <a:noFill/>
          <a:ln w="9525">
            <a:noFill/>
            <a:miter lim="800000"/>
            <a:headEnd/>
            <a:tailEnd/>
          </a:ln>
        </p:spPr>
      </p:pic>
      <p:sp>
        <p:nvSpPr>
          <p:cNvPr id="2" name="Title 1"/>
          <p:cNvSpPr>
            <a:spLocks noGrp="1"/>
          </p:cNvSpPr>
          <p:nvPr>
            <p:ph type="title"/>
          </p:nvPr>
        </p:nvSpPr>
        <p:spPr>
          <a:xfrm>
            <a:off x="609600" y="304800"/>
            <a:ext cx="8077200" cy="1143000"/>
          </a:xfrm>
        </p:spPr>
        <p:txBody>
          <a:bodyPr>
            <a:normAutofit fontScale="90000"/>
          </a:bodyPr>
          <a:lstStyle/>
          <a:p>
            <a:r>
              <a:rPr lang="en-US" altLang="en-US" dirty="0" smtClean="0"/>
              <a:t>TW NJ Check Boxes That Apply</a:t>
            </a:r>
            <a:r>
              <a:rPr lang="en-US" altLang="en-US" dirty="0"/>
              <a:t/>
            </a:r>
            <a:br>
              <a:rPr lang="en-US" altLang="en-US" dirty="0"/>
            </a:br>
            <a:r>
              <a:rPr lang="en-US" altLang="en-US" dirty="0"/>
              <a:t>NJ 1040 Page 1</a:t>
            </a:r>
            <a:endParaRPr lang="en-US" dirty="0"/>
          </a:p>
        </p:txBody>
      </p:sp>
      <p:sp>
        <p:nvSpPr>
          <p:cNvPr id="6" name="Oval 5"/>
          <p:cNvSpPr>
            <a:spLocks noChangeArrowheads="1"/>
          </p:cNvSpPr>
          <p:nvPr/>
        </p:nvSpPr>
        <p:spPr bwMode="auto">
          <a:xfrm>
            <a:off x="7086600" y="1600200"/>
            <a:ext cx="990600" cy="2743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3" name="Date Placeholder 2"/>
          <p:cNvSpPr>
            <a:spLocks noGrp="1"/>
          </p:cNvSpPr>
          <p:nvPr>
            <p:ph type="dt" sz="half" idx="10"/>
          </p:nvPr>
        </p:nvSpPr>
        <p:spPr/>
        <p:txBody>
          <a:bodyPr/>
          <a:lstStyle/>
          <a:p>
            <a:r>
              <a:rPr lang="en-US" smtClean="0"/>
              <a:t>11-26-2015</a:t>
            </a:r>
            <a:endParaRPr lang="en-US" dirty="0"/>
          </a:p>
        </p:txBody>
      </p:sp>
      <p:sp>
        <p:nvSpPr>
          <p:cNvPr id="4" name="Footer Placeholder 3"/>
          <p:cNvSpPr>
            <a:spLocks noGrp="1"/>
          </p:cNvSpPr>
          <p:nvPr>
            <p:ph type="ftr" sz="quarter" idx="3"/>
          </p:nvPr>
        </p:nvSpPr>
        <p:spPr/>
        <p:txBody>
          <a:bodyPr/>
          <a:lstStyle/>
          <a:p>
            <a:r>
              <a:rPr lang="en-US" smtClean="0"/>
              <a:t>NJ TAX TY2014 v2</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8</a:t>
            </a:fld>
            <a:endParaRPr lang="en-US"/>
          </a:p>
        </p:txBody>
      </p:sp>
    </p:spTree>
    <p:extLst>
      <p:ext uri="{BB962C8B-B14F-4D97-AF65-F5344CB8AC3E}">
        <p14:creationId xmlns:p14="http://schemas.microsoft.com/office/powerpoint/2010/main" val="330611170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normAutofit fontScale="90000"/>
          </a:bodyPr>
          <a:lstStyle/>
          <a:p>
            <a:r>
              <a:rPr lang="en-US" altLang="en-US" dirty="0" smtClean="0"/>
              <a:t>Filing a Return for a </a:t>
            </a:r>
            <a:br>
              <a:rPr lang="en-US" altLang="en-US" dirty="0" smtClean="0"/>
            </a:br>
            <a:r>
              <a:rPr lang="en-US" altLang="en-US" dirty="0" smtClean="0"/>
              <a:t>Deceased Taxpayer</a:t>
            </a:r>
          </a:p>
        </p:txBody>
      </p:sp>
      <p:sp>
        <p:nvSpPr>
          <p:cNvPr id="178179" name="Content Placeholder 2"/>
          <p:cNvSpPr>
            <a:spLocks noGrp="1"/>
          </p:cNvSpPr>
          <p:nvPr>
            <p:ph idx="1"/>
          </p:nvPr>
        </p:nvSpPr>
        <p:spPr>
          <a:xfrm>
            <a:off x="609600" y="1447800"/>
            <a:ext cx="8077200" cy="4800600"/>
          </a:xfrm>
        </p:spPr>
        <p:txBody>
          <a:bodyPr>
            <a:normAutofit fontScale="92500" lnSpcReduction="10000"/>
          </a:bodyPr>
          <a:lstStyle/>
          <a:p>
            <a:r>
              <a:rPr lang="en-US" altLang="en-US" dirty="0" smtClean="0"/>
              <a:t> </a:t>
            </a:r>
            <a:r>
              <a:rPr lang="en-US" altLang="en-US" sz="2800" dirty="0" smtClean="0"/>
              <a:t>Deceased taxpayer will be identified as a checked box on Intake/Interview form Page 1, Part II- Widowed</a:t>
            </a:r>
          </a:p>
          <a:p>
            <a:r>
              <a:rPr lang="en-US" altLang="en-US" sz="2800" dirty="0" smtClean="0"/>
              <a:t>Deceased Taxpayer’s return</a:t>
            </a:r>
          </a:p>
          <a:p>
            <a:pPr lvl="1"/>
            <a:r>
              <a:rPr lang="en-US" altLang="en-US" sz="2600" dirty="0" smtClean="0"/>
              <a:t>Final personal income tax return must be filed</a:t>
            </a:r>
          </a:p>
          <a:p>
            <a:pPr lvl="1"/>
            <a:r>
              <a:rPr lang="en-US" altLang="en-US" sz="2600" dirty="0" smtClean="0"/>
              <a:t>Estate tax return (Form 1041) may need to be filed                                    </a:t>
            </a:r>
            <a:r>
              <a:rPr lang="en-US" altLang="en-US" sz="2600" dirty="0" smtClean="0">
                <a:solidFill>
                  <a:srgbClr val="FF0000"/>
                </a:solidFill>
              </a:rPr>
              <a:t>Out of Scope      </a:t>
            </a:r>
          </a:p>
          <a:p>
            <a:r>
              <a:rPr lang="en-US" altLang="en-US" sz="2800" dirty="0" smtClean="0"/>
              <a:t>Personal tax return can be filed by:</a:t>
            </a:r>
          </a:p>
          <a:p>
            <a:pPr lvl="1"/>
            <a:r>
              <a:rPr lang="en-US" altLang="en-US" sz="2600" dirty="0" smtClean="0"/>
              <a:t>Surviving spouse</a:t>
            </a:r>
          </a:p>
          <a:p>
            <a:pPr lvl="1"/>
            <a:r>
              <a:rPr lang="en-US" altLang="en-US" sz="2600" dirty="0" smtClean="0"/>
              <a:t>Personal representative – Executor of estate or anyone who is in charge of decedent’s property</a:t>
            </a:r>
          </a:p>
          <a:p>
            <a:pPr lvl="1"/>
            <a:r>
              <a:rPr lang="en-US" altLang="en-US" sz="2600" dirty="0" smtClean="0"/>
              <a:t>Court appointed representative</a:t>
            </a:r>
          </a:p>
        </p:txBody>
      </p:sp>
      <p:sp>
        <p:nvSpPr>
          <p:cNvPr id="5" name="TextBox 4" descr="NJ Pub Ref" title="NJ Pub Ref"/>
          <p:cNvSpPr txBox="1"/>
          <p:nvPr/>
        </p:nvSpPr>
        <p:spPr>
          <a:xfrm>
            <a:off x="7072066" y="58579"/>
            <a:ext cx="1697067" cy="246221"/>
          </a:xfrm>
          <a:prstGeom prst="rect">
            <a:avLst/>
          </a:prstGeom>
          <a:noFill/>
        </p:spPr>
        <p:txBody>
          <a:bodyPr wrap="none" tIns="0" bIns="0" rtlCol="0">
            <a:spAutoFit/>
          </a:bodyPr>
          <a:lstStyle/>
          <a:p>
            <a:pPr algn="r"/>
            <a:r>
              <a:rPr lang="en-US" sz="1600" dirty="0" smtClean="0"/>
              <a:t>Pub 4012 Tab K</a:t>
            </a:r>
            <a:endParaRPr lang="en-US" sz="1600" dirty="0"/>
          </a:p>
        </p:txBody>
      </p:sp>
      <p:pic>
        <p:nvPicPr>
          <p:cNvPr id="6" name="Picture 2" descr="http://www.speedysigns.com/images/decals/400c/Speedy/SHAPES/NOSYMB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429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11-26-2015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9</a:t>
            </a:fld>
            <a:endParaRPr lang="en-US"/>
          </a:p>
        </p:txBody>
      </p:sp>
    </p:spTree>
    <p:extLst>
      <p:ext uri="{BB962C8B-B14F-4D97-AF65-F5344CB8AC3E}">
        <p14:creationId xmlns:p14="http://schemas.microsoft.com/office/powerpoint/2010/main" val="115438473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NJ Template 06">
  <a:themeElements>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fontScheme name="NJ Template 06">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NJ Template 06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NJ Template 06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NJ Template 06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NJ Template 06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NJ Template 06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NJ Template 06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NJ Template 06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J Template.potx" id="{28C45570-C858-4585-804A-99F911C81C83}" vid="{ED85AEA2-13FF-4A18-B167-0F7253B865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NJ Template</Template>
  <TotalTime>7</TotalTime>
  <Words>2630</Words>
  <Application>Microsoft Office PowerPoint</Application>
  <PresentationFormat>On-screen Show (4:3)</PresentationFormat>
  <Paragraphs>403</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ＭＳ Ｐゴシック</vt:lpstr>
      <vt:lpstr>ＭＳ Ｐゴシック</vt:lpstr>
      <vt:lpstr>Verdana</vt:lpstr>
      <vt:lpstr>Wingdings</vt:lpstr>
      <vt:lpstr>NJ Template 06</vt:lpstr>
      <vt:lpstr>Beginning Tax Return - TaxWise Main Info Screen</vt:lpstr>
      <vt:lpstr>TW – Main Information Screen Basic Taxpayer Information</vt:lpstr>
      <vt:lpstr>TW Main Information Screen Enter Taxpayer &amp; Spouse Name &amp; SS#s</vt:lpstr>
      <vt:lpstr>TW Main Information Screen Enter Phone Number, Birth Dates, Occupations</vt:lpstr>
      <vt:lpstr>Main Information Data  May Need Manual Update on NJ 1040</vt:lpstr>
      <vt:lpstr>NJ 1040 Page 1 County/Municipality Code</vt:lpstr>
      <vt:lpstr>TW NJ County/Municipality Code –  NJ 1040 Page 1</vt:lpstr>
      <vt:lpstr>TW NJ Check Boxes That Apply NJ 1040 Page 1</vt:lpstr>
      <vt:lpstr>Filing a Return for a  Deceased Taxpayer</vt:lpstr>
      <vt:lpstr>Filing a Return for a  Deceased Taxpayer</vt:lpstr>
      <vt:lpstr>TW Main Information Screen    Final Joint Return Deceased Taxpayer –  Filed by Surviving Spouse</vt:lpstr>
      <vt:lpstr>TW Main Information Screen                                      Deceased Taxpayer –  Date of Death and Who is Filing Tax Return</vt:lpstr>
      <vt:lpstr>TW Printed 1040 Return Of  Deceased Taxpayer</vt:lpstr>
      <vt:lpstr>Main Information Screen for Deceased Taxpayer – TW Tips</vt:lpstr>
      <vt:lpstr>Main Information Screen for Deceased Taxpayer – TW Tips</vt:lpstr>
      <vt:lpstr>TW - Main Information Screen Taxpayer Information Section</vt:lpstr>
      <vt:lpstr>TW Main Information Screen Entries for Blind, Disabled</vt:lpstr>
      <vt:lpstr>TW - Main Information Screen Taxpayer Information Section</vt:lpstr>
      <vt:lpstr>TW Main Information Screen Entry for Presidential Campaign</vt:lpstr>
      <vt:lpstr>NJ 1040 Page 2 Gubernatorial Elections Fund</vt:lpstr>
      <vt:lpstr>TW NJ 1040 Page 2</vt:lpstr>
      <vt:lpstr>TW -Main Information Screen Filing Status and Exemptions Section</vt:lpstr>
      <vt:lpstr>TW Main Information Screen Enter Dependents/NonDependents</vt:lpstr>
      <vt:lpstr>TW Additional Dependents Screen For More than 4 Dependents</vt:lpstr>
      <vt:lpstr>Filing Status and Exemptions  Manual Updates on NJ 1040 Page 2</vt:lpstr>
      <vt:lpstr>TW NJ 1040 Page 2 Dependents Under 22 Attending College</vt:lpstr>
      <vt:lpstr>Identity Theft</vt:lpstr>
      <vt:lpstr>TW - Main Information Screen PIN Sections</vt:lpstr>
      <vt:lpstr>Taxpayer/Spouse &amp; Identity Theft PINs - TW Main Information Screen</vt:lpstr>
      <vt:lpstr>TW- Update Prep Use Screen</vt:lpstr>
      <vt:lpstr>TW-Update Prep Use Screen</vt:lpstr>
      <vt:lpstr>TW – Use of Taxpayer Diary</vt:lpstr>
      <vt:lpstr>TW- Taxpayer Diary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 H 509</dc:creator>
  <cp:lastModifiedBy>Al TP4F</cp:lastModifiedBy>
  <cp:revision>6</cp:revision>
  <cp:lastPrinted>2012-10-15T20:27:10Z</cp:lastPrinted>
  <dcterms:created xsi:type="dcterms:W3CDTF">2014-10-17T16:41:52Z</dcterms:created>
  <dcterms:modified xsi:type="dcterms:W3CDTF">2015-11-27T01:52:15Z</dcterms:modified>
</cp:coreProperties>
</file>